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sldIdLst>
    <p:sldId id="393" r:id="rId2"/>
    <p:sldId id="391" r:id="rId3"/>
    <p:sldId id="429" r:id="rId4"/>
    <p:sldId id="430" r:id="rId5"/>
    <p:sldId id="392" r:id="rId6"/>
    <p:sldId id="427" r:id="rId7"/>
    <p:sldId id="426" r:id="rId8"/>
    <p:sldId id="398" r:id="rId9"/>
    <p:sldId id="402" r:id="rId10"/>
    <p:sldId id="399" r:id="rId11"/>
    <p:sldId id="403" r:id="rId12"/>
    <p:sldId id="394" r:id="rId13"/>
    <p:sldId id="428" r:id="rId14"/>
    <p:sldId id="404" r:id="rId15"/>
    <p:sldId id="405" r:id="rId16"/>
    <p:sldId id="408" r:id="rId17"/>
    <p:sldId id="406" r:id="rId18"/>
    <p:sldId id="407" r:id="rId19"/>
    <p:sldId id="409" r:id="rId20"/>
    <p:sldId id="395" r:id="rId21"/>
    <p:sldId id="418" r:id="rId22"/>
    <p:sldId id="401" r:id="rId23"/>
    <p:sldId id="410" r:id="rId24"/>
    <p:sldId id="411" r:id="rId25"/>
    <p:sldId id="412" r:id="rId26"/>
    <p:sldId id="413" r:id="rId27"/>
    <p:sldId id="414" r:id="rId28"/>
    <p:sldId id="416" r:id="rId29"/>
    <p:sldId id="421" r:id="rId30"/>
    <p:sldId id="397" r:id="rId31"/>
    <p:sldId id="417" r:id="rId32"/>
    <p:sldId id="415" r:id="rId33"/>
    <p:sldId id="422" r:id="rId34"/>
    <p:sldId id="419" r:id="rId35"/>
    <p:sldId id="423" r:id="rId36"/>
    <p:sldId id="424" r:id="rId37"/>
    <p:sldId id="42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4E35E9-61FC-4FBF-926D-6E040C3443C2}">
          <p14:sldIdLst>
            <p14:sldId id="393"/>
            <p14:sldId id="391"/>
            <p14:sldId id="429"/>
            <p14:sldId id="430"/>
            <p14:sldId id="392"/>
            <p14:sldId id="427"/>
            <p14:sldId id="426"/>
            <p14:sldId id="398"/>
            <p14:sldId id="402"/>
            <p14:sldId id="399"/>
            <p14:sldId id="403"/>
            <p14:sldId id="394"/>
            <p14:sldId id="428"/>
            <p14:sldId id="404"/>
            <p14:sldId id="405"/>
            <p14:sldId id="408"/>
            <p14:sldId id="406"/>
            <p14:sldId id="407"/>
            <p14:sldId id="409"/>
            <p14:sldId id="395"/>
            <p14:sldId id="418"/>
            <p14:sldId id="401"/>
            <p14:sldId id="410"/>
            <p14:sldId id="411"/>
            <p14:sldId id="412"/>
            <p14:sldId id="413"/>
            <p14:sldId id="414"/>
            <p14:sldId id="416"/>
            <p14:sldId id="421"/>
            <p14:sldId id="397"/>
            <p14:sldId id="417"/>
            <p14:sldId id="415"/>
            <p14:sldId id="422"/>
            <p14:sldId id="419"/>
            <p14:sldId id="423"/>
            <p14:sldId id="424"/>
            <p14:sldId id="425"/>
          </p14:sldIdLst>
        </p14:section>
        <p14:section name="Untitled Section" id="{9478EB21-4E47-4C26-88BB-DBB603A292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6" autoAdjust="0"/>
    <p:restoredTop sz="94660"/>
  </p:normalViewPr>
  <p:slideViewPr>
    <p:cSldViewPr>
      <p:cViewPr varScale="1">
        <p:scale>
          <a:sx n="70" d="100"/>
          <a:sy n="70" d="100"/>
        </p:scale>
        <p:origin x="150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36F5C-358A-48E6-8142-09DF41635E40}" type="datetimeFigureOut">
              <a:rPr lang="en-US" smtClean="0"/>
              <a:t>4/26/2020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53352-9B85-47B1-BCF1-A6A45F850A57}" type="slidenum">
              <a:rPr lang="en-US" smtClean="0"/>
              <a:t>‹#›</a:t>
            </a:fld>
            <a:endParaRPr lang="en-US"/>
          </a:p>
        </p:txBody>
      </p:sp>
    </p:spTree>
    <p:extLst>
      <p:ext uri="{BB962C8B-B14F-4D97-AF65-F5344CB8AC3E}">
        <p14:creationId xmlns:p14="http://schemas.microsoft.com/office/powerpoint/2010/main" val="1338877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53352-9B85-47B1-BCF1-A6A45F850A57}" type="slidenum">
              <a:rPr lang="en-US" smtClean="0"/>
              <a:t>19</a:t>
            </a:fld>
            <a:endParaRPr lang="en-US"/>
          </a:p>
        </p:txBody>
      </p:sp>
    </p:spTree>
    <p:extLst>
      <p:ext uri="{BB962C8B-B14F-4D97-AF65-F5344CB8AC3E}">
        <p14:creationId xmlns:p14="http://schemas.microsoft.com/office/powerpoint/2010/main" val="162147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3675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1539672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0398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402133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3052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270699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1762150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232620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203290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DCC513-2B3B-4662-8F8E-82116749D443}" type="datetimeFigureOut">
              <a:rPr lang="en-US" smtClean="0"/>
              <a:pPr/>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1276690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DCC513-2B3B-4662-8F8E-82116749D443}" type="datetimeFigureOut">
              <a:rPr lang="en-US" smtClean="0"/>
              <a:pPr/>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195375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DCC513-2B3B-4662-8F8E-82116749D443}" type="datetimeFigureOut">
              <a:rPr lang="en-US" smtClean="0"/>
              <a:pPr/>
              <a:t>4/26/2020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53665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DCC513-2B3B-4662-8F8E-82116749D443}" type="datetimeFigureOut">
              <a:rPr lang="en-US" smtClean="0"/>
              <a:pPr/>
              <a:t>4/26/2020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89042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DCC513-2B3B-4662-8F8E-82116749D443}" type="datetimeFigureOut">
              <a:rPr lang="en-US" smtClean="0"/>
              <a:pPr/>
              <a:t>4/26/2020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203028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DCC513-2B3B-4662-8F8E-82116749D443}" type="datetimeFigureOut">
              <a:rPr lang="en-US" smtClean="0"/>
              <a:pPr/>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1441778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DCC513-2B3B-4662-8F8E-82116749D443}" type="datetimeFigureOut">
              <a:rPr lang="en-US" smtClean="0"/>
              <a:pPr/>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61FCE-6608-40D6-BAB9-02AF9AAC1C45}" type="slidenum">
              <a:rPr lang="en-US" smtClean="0"/>
              <a:pPr/>
              <a:t>‹#›</a:t>
            </a:fld>
            <a:endParaRPr lang="en-US"/>
          </a:p>
        </p:txBody>
      </p:sp>
    </p:spTree>
    <p:extLst>
      <p:ext uri="{BB962C8B-B14F-4D97-AF65-F5344CB8AC3E}">
        <p14:creationId xmlns:p14="http://schemas.microsoft.com/office/powerpoint/2010/main" val="404871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DCC513-2B3B-4662-8F8E-82116749D443}" type="datetimeFigureOut">
              <a:rPr lang="en-US" smtClean="0"/>
              <a:pPr/>
              <a:t>4/26/2020</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76861FCE-6608-40D6-BAB9-02AF9AAC1C45}" type="slidenum">
              <a:rPr lang="en-US" smtClean="0"/>
              <a:pPr/>
              <a:t>‹#›</a:t>
            </a:fld>
            <a:endParaRPr lang="en-US"/>
          </a:p>
        </p:txBody>
      </p:sp>
    </p:spTree>
    <p:extLst>
      <p:ext uri="{BB962C8B-B14F-4D97-AF65-F5344CB8AC3E}">
        <p14:creationId xmlns:p14="http://schemas.microsoft.com/office/powerpoint/2010/main" val="38477369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jgintvainiene@gmail.com" TargetMode="External"/><Relationship Id="rId2" Type="http://schemas.openxmlformats.org/officeDocument/2006/relationships/hyperlink" Target="mailto:vidmante.ba@gmail.com"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5GypG_-e0i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qlFu-idgi9I" TargetMode="External"/><Relationship Id="rId2" Type="http://schemas.openxmlformats.org/officeDocument/2006/relationships/hyperlink" Target="https://youtu.be/3LOcjGS_EE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m2l1GJEWmZ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ordwall.net/resource/1526795/kiekvienas-turi-savo-mam&#261;" TargetMode="External"/><Relationship Id="rId2" Type="http://schemas.openxmlformats.org/officeDocument/2006/relationships/hyperlink" Target="https://youtu.be/CnXkopDxOTU" TargetMode="External"/><Relationship Id="rId1" Type="http://schemas.openxmlformats.org/officeDocument/2006/relationships/slideLayout" Target="../slideLayouts/slideLayout2.xml"/><Relationship Id="rId4" Type="http://schemas.openxmlformats.org/officeDocument/2006/relationships/hyperlink" Target="https://youtu.be/OX00rPrzRP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youtu.be/D_WFF3dOSQ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Veb2aqddbb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TgdRgcOKoJ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0B0fRJ05q8" TargetMode="External"/><Relationship Id="rId2" Type="http://schemas.openxmlformats.org/officeDocument/2006/relationships/hyperlink" Target="https://youtu.be/SpvcUfl0Afs" TargetMode="External"/><Relationship Id="rId1" Type="http://schemas.openxmlformats.org/officeDocument/2006/relationships/slideLayout" Target="../slideLayouts/slideLayout2.xml"/><Relationship Id="rId5" Type="http://schemas.openxmlformats.org/officeDocument/2006/relationships/hyperlink" Target="https://www.facebook.com/thedadlab/videos/2439754739485134/" TargetMode="External"/><Relationship Id="rId4" Type="http://schemas.openxmlformats.org/officeDocument/2006/relationships/hyperlink" Target="https://www.facebook.com/4mamasbook/videos/59197993833968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128792" cy="1268760"/>
          </a:xfrm>
        </p:spPr>
        <p:txBody>
          <a:bodyPr>
            <a:normAutofit/>
          </a:bodyPr>
          <a:lstStyle/>
          <a:p>
            <a:pPr algn="ctr"/>
            <a:r>
              <a:rPr lang="lt-LT" sz="2400" b="1" dirty="0" smtClean="0">
                <a:solidFill>
                  <a:schemeClr val="tx1"/>
                </a:solidFill>
                <a:latin typeface="Times New Roman" panose="02020603050405020304" pitchFamily="18" charset="0"/>
                <a:cs typeface="Times New Roman" panose="02020603050405020304" pitchFamily="18" charset="0"/>
              </a:rPr>
              <a:t>„BITUČIŲ“ GR. </a:t>
            </a:r>
            <a:r>
              <a:rPr lang="en-CA" sz="2400" b="1" dirty="0" smtClean="0">
                <a:solidFill>
                  <a:schemeClr val="tx1"/>
                </a:solidFill>
                <a:latin typeface="Times New Roman" panose="02020603050405020304" pitchFamily="18" charset="0"/>
                <a:cs typeface="Times New Roman" panose="02020603050405020304" pitchFamily="18" charset="0"/>
              </a:rPr>
              <a:t>SAVAIT</a:t>
            </a:r>
            <a:r>
              <a:rPr lang="lt-LT" sz="2400" b="1" dirty="0" smtClean="0">
                <a:solidFill>
                  <a:schemeClr val="tx1"/>
                </a:solidFill>
                <a:latin typeface="Times New Roman" panose="02020603050405020304" pitchFamily="18" charset="0"/>
                <a:cs typeface="Times New Roman" panose="02020603050405020304" pitchFamily="18" charset="0"/>
              </a:rPr>
              <a:t>ĖS UGDOMOJI VEIKLA</a:t>
            </a:r>
            <a:br>
              <a:rPr lang="lt-LT" sz="2400" b="1" dirty="0" smtClean="0">
                <a:solidFill>
                  <a:schemeClr val="tx1"/>
                </a:solidFill>
                <a:latin typeface="Times New Roman" panose="02020603050405020304" pitchFamily="18" charset="0"/>
                <a:cs typeface="Times New Roman" panose="02020603050405020304" pitchFamily="18" charset="0"/>
              </a:rPr>
            </a:br>
            <a:r>
              <a:rPr lang="lt-LT" sz="2400" b="1" dirty="0" smtClean="0">
                <a:solidFill>
                  <a:schemeClr val="tx1"/>
                </a:solidFill>
                <a:latin typeface="Times New Roman" panose="02020603050405020304" pitchFamily="18" charset="0"/>
                <a:cs typeface="Times New Roman" panose="02020603050405020304" pitchFamily="18" charset="0"/>
              </a:rPr>
              <a:t>(</a:t>
            </a:r>
            <a:r>
              <a:rPr lang="en-CA" sz="2400" b="1" dirty="0" smtClean="0">
                <a:solidFill>
                  <a:schemeClr val="tx1"/>
                </a:solidFill>
                <a:latin typeface="Times New Roman" panose="02020603050405020304" pitchFamily="18" charset="0"/>
                <a:cs typeface="Times New Roman" panose="02020603050405020304" pitchFamily="18" charset="0"/>
              </a:rPr>
              <a:t>04-27d. – 04-30d.)</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9" y="1628800"/>
            <a:ext cx="6347714" cy="4412563"/>
          </a:xfrm>
        </p:spPr>
        <p:txBody>
          <a:bodyPr>
            <a:normAutofit/>
          </a:bodyPr>
          <a:lstStyle/>
          <a:p>
            <a:pPr algn="ctr"/>
            <a:r>
              <a:rPr lang="en-CA" sz="2400" b="1" dirty="0" smtClean="0">
                <a:solidFill>
                  <a:schemeClr val="tx1"/>
                </a:solidFill>
                <a:latin typeface="Times New Roman" panose="02020603050405020304" pitchFamily="18" charset="0"/>
                <a:cs typeface="Times New Roman" panose="02020603050405020304" pitchFamily="18" charset="0"/>
              </a:rPr>
              <a:t>“MAMYT</a:t>
            </a:r>
            <a:r>
              <a:rPr lang="lt-LT" sz="2400" b="1" dirty="0" smtClean="0">
                <a:solidFill>
                  <a:schemeClr val="tx1"/>
                </a:solidFill>
                <a:latin typeface="Times New Roman" panose="02020603050405020304" pitchFamily="18" charset="0"/>
                <a:cs typeface="Times New Roman" panose="02020603050405020304" pitchFamily="18" charset="0"/>
              </a:rPr>
              <a:t>E, TU MAN PATI</a:t>
            </a:r>
            <a:r>
              <a:rPr lang="en-CA" sz="2400" b="1" dirty="0" smtClean="0">
                <a:solidFill>
                  <a:schemeClr val="tx1"/>
                </a:solidFill>
                <a:latin typeface="Times New Roman" panose="02020603050405020304" pitchFamily="18" charset="0"/>
                <a:cs typeface="Times New Roman" panose="02020603050405020304" pitchFamily="18" charset="0"/>
              </a:rPr>
              <a:t> </a:t>
            </a:r>
            <a:r>
              <a:rPr lang="lt-LT" sz="2400" b="1" dirty="0" smtClean="0">
                <a:solidFill>
                  <a:schemeClr val="tx1"/>
                </a:solidFill>
                <a:latin typeface="Times New Roman" panose="02020603050405020304" pitchFamily="18" charset="0"/>
                <a:cs typeface="Times New Roman" panose="02020603050405020304" pitchFamily="18" charset="0"/>
              </a:rPr>
              <a:t>GRAŽIAUSIA IR MYLIMIAUSIA</a:t>
            </a:r>
            <a:r>
              <a:rPr lang="en-CA"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0728"/>
            <a:ext cx="9144000" cy="5877272"/>
          </a:xfrm>
          <a:prstGeom prst="rect">
            <a:avLst/>
          </a:prstGeom>
        </p:spPr>
      </p:pic>
      <p:sp>
        <p:nvSpPr>
          <p:cNvPr id="5" name="Rectangle 4"/>
          <p:cNvSpPr/>
          <p:nvPr/>
        </p:nvSpPr>
        <p:spPr>
          <a:xfrm>
            <a:off x="4572000" y="1268761"/>
            <a:ext cx="4752528" cy="1384995"/>
          </a:xfrm>
          <a:prstGeom prst="rect">
            <a:avLst/>
          </a:prstGeom>
        </p:spPr>
        <p:txBody>
          <a:bodyPr wrap="square">
            <a:spAutoFit/>
          </a:bodyPr>
          <a:lstStyle/>
          <a:p>
            <a:pPr algn="ctr"/>
            <a:r>
              <a:rPr lang="en-CA" sz="2800" b="1" i="1" dirty="0">
                <a:latin typeface="Times New Roman" panose="02020603050405020304" pitchFamily="18" charset="0"/>
                <a:cs typeface="Times New Roman" panose="02020603050405020304" pitchFamily="18" charset="0"/>
              </a:rPr>
              <a:t>“MAMYT</a:t>
            </a:r>
            <a:r>
              <a:rPr lang="lt-LT" sz="2800" b="1" i="1" dirty="0">
                <a:latin typeface="Times New Roman" panose="02020603050405020304" pitchFamily="18" charset="0"/>
                <a:cs typeface="Times New Roman" panose="02020603050405020304" pitchFamily="18" charset="0"/>
              </a:rPr>
              <a:t>E, TU MAN PATI</a:t>
            </a:r>
            <a:r>
              <a:rPr lang="en-CA" sz="2800" b="1" i="1" dirty="0">
                <a:latin typeface="Times New Roman" panose="02020603050405020304" pitchFamily="18" charset="0"/>
                <a:cs typeface="Times New Roman" panose="02020603050405020304" pitchFamily="18" charset="0"/>
              </a:rPr>
              <a:t> </a:t>
            </a:r>
            <a:r>
              <a:rPr lang="lt-LT" sz="2800" b="1" i="1" dirty="0">
                <a:latin typeface="Times New Roman" panose="02020603050405020304" pitchFamily="18" charset="0"/>
                <a:cs typeface="Times New Roman" panose="02020603050405020304" pitchFamily="18" charset="0"/>
              </a:rPr>
              <a:t>GRAŽIAUSIA IR MYLIMIAUSIA</a:t>
            </a:r>
            <a:r>
              <a:rPr lang="en-CA"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0394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64904"/>
          </a:xfrm>
        </p:spPr>
        <p:txBody>
          <a:bodyPr>
            <a:noAutofit/>
          </a:bodyPr>
          <a:lstStyle/>
          <a:p>
            <a:pPr algn="ctr"/>
            <a:r>
              <a:rPr lang="lt-LT" sz="2000" b="1" dirty="0" smtClean="0">
                <a:solidFill>
                  <a:schemeClr val="tx1"/>
                </a:solidFill>
                <a:latin typeface="Times New Roman" panose="02020603050405020304" pitchFamily="18" charset="0"/>
                <a:cs typeface="Times New Roman" panose="02020603050405020304" pitchFamily="18" charset="0"/>
              </a:rPr>
              <a:t>Daugiau idėjų kūrybai.</a:t>
            </a:r>
            <a:br>
              <a:rPr lang="lt-LT" sz="2000" b="1" dirty="0" smtClean="0">
                <a:solidFill>
                  <a:schemeClr val="tx1"/>
                </a:solidFill>
                <a:latin typeface="Times New Roman" panose="02020603050405020304" pitchFamily="18" charset="0"/>
                <a:cs typeface="Times New Roman" panose="02020603050405020304" pitchFamily="18" charset="0"/>
              </a:rPr>
            </a:br>
            <a:r>
              <a:rPr lang="lt-LT" sz="2000" dirty="0" smtClean="0">
                <a:solidFill>
                  <a:schemeClr val="tx1"/>
                </a:solidFill>
                <a:latin typeface="Times New Roman" panose="02020603050405020304" pitchFamily="18" charset="0"/>
                <a:cs typeface="Times New Roman" panose="02020603050405020304" pitchFamily="18" charset="0"/>
              </a:rPr>
              <a:t>(</a:t>
            </a:r>
            <a:r>
              <a:rPr lang="lt-LT" sz="2000" i="1" dirty="0" smtClean="0">
                <a:solidFill>
                  <a:schemeClr val="tx1"/>
                </a:solidFill>
                <a:latin typeface="Times New Roman" panose="02020603050405020304" pitchFamily="18" charset="0"/>
                <a:cs typeface="Times New Roman" panose="02020603050405020304" pitchFamily="18" charset="0"/>
              </a:rPr>
              <a:t>pasirinkite labiau patinkančią</a:t>
            </a:r>
            <a:r>
              <a:rPr lang="en-CA" sz="2000" i="1" dirty="0" smtClean="0">
                <a:solidFill>
                  <a:schemeClr val="tx1"/>
                </a:solidFill>
                <a:latin typeface="Times New Roman" panose="02020603050405020304" pitchFamily="18" charset="0"/>
                <a:cs typeface="Times New Roman" panose="02020603050405020304" pitchFamily="18" charset="0"/>
              </a:rPr>
              <a:t> id</a:t>
            </a:r>
            <a:r>
              <a:rPr lang="lt-LT" sz="2000" i="1" dirty="0" smtClean="0">
                <a:solidFill>
                  <a:schemeClr val="tx1"/>
                </a:solidFill>
                <a:latin typeface="Times New Roman" panose="02020603050405020304" pitchFamily="18" charset="0"/>
                <a:cs typeface="Times New Roman" panose="02020603050405020304" pitchFamily="18" charset="0"/>
              </a:rPr>
              <a:t>ėją)</a:t>
            </a:r>
            <a:br>
              <a:rPr lang="lt-LT" sz="2000" i="1" dirty="0" smtClean="0">
                <a:solidFill>
                  <a:schemeClr val="tx1"/>
                </a:solidFill>
                <a:latin typeface="Times New Roman" panose="02020603050405020304" pitchFamily="18" charset="0"/>
                <a:cs typeface="Times New Roman" panose="02020603050405020304" pitchFamily="18" charset="0"/>
              </a:rPr>
            </a:br>
            <a:r>
              <a:rPr lang="lt-LT" sz="2000" i="1" dirty="0" smtClean="0">
                <a:solidFill>
                  <a:schemeClr val="tx1"/>
                </a:solidFill>
                <a:latin typeface="Times New Roman" panose="02020603050405020304" pitchFamily="18" charset="0"/>
                <a:cs typeface="Times New Roman" panose="02020603050405020304" pitchFamily="18" charset="0"/>
              </a:rPr>
              <a:t>vaikų veiklos akimirkas ir vaikų išsakytas mintis fiksuokite ir siųskite į uždarą facebook grupę arba į auklėtojų elektroninius paštus (</a:t>
            </a:r>
            <a:r>
              <a:rPr lang="lt-LT" sz="2000" i="1" dirty="0" smtClean="0">
                <a:solidFill>
                  <a:schemeClr val="tx1"/>
                </a:solidFill>
                <a:latin typeface="Times New Roman" panose="02020603050405020304" pitchFamily="18" charset="0"/>
                <a:cs typeface="Times New Roman" panose="02020603050405020304" pitchFamily="18" charset="0"/>
                <a:hlinkClick r:id="rId2"/>
              </a:rPr>
              <a:t>vidmante.ba</a:t>
            </a:r>
            <a:r>
              <a:rPr lang="en-CA" sz="2000" i="1" dirty="0" smtClean="0">
                <a:solidFill>
                  <a:schemeClr val="tx1"/>
                </a:solidFill>
                <a:latin typeface="Times New Roman" panose="02020603050405020304" pitchFamily="18" charset="0"/>
                <a:cs typeface="Times New Roman" panose="02020603050405020304" pitchFamily="18" charset="0"/>
                <a:hlinkClick r:id="rId2"/>
              </a:rPr>
              <a:t>@gmail.com</a:t>
            </a:r>
            <a:r>
              <a:rPr lang="lt-LT" sz="2000" i="1" dirty="0" smtClean="0">
                <a:solidFill>
                  <a:schemeClr val="tx1"/>
                </a:solidFill>
                <a:latin typeface="Times New Roman" panose="02020603050405020304" pitchFamily="18" charset="0"/>
                <a:cs typeface="Times New Roman" panose="02020603050405020304" pitchFamily="18" charset="0"/>
              </a:rPr>
              <a:t> </a:t>
            </a:r>
            <a:r>
              <a:rPr lang="en-CA" sz="2000" i="1" dirty="0" err="1" smtClean="0">
                <a:solidFill>
                  <a:schemeClr val="tx1"/>
                </a:solidFill>
                <a:latin typeface="Times New Roman" panose="02020603050405020304" pitchFamily="18" charset="0"/>
                <a:cs typeface="Times New Roman" panose="02020603050405020304" pitchFamily="18" charset="0"/>
              </a:rPr>
              <a:t>ir</a:t>
            </a:r>
            <a:r>
              <a:rPr lang="en-CA" sz="2000" i="1" dirty="0" smtClean="0">
                <a:solidFill>
                  <a:schemeClr val="tx1"/>
                </a:solidFill>
                <a:latin typeface="Times New Roman" panose="02020603050405020304" pitchFamily="18" charset="0"/>
                <a:cs typeface="Times New Roman" panose="02020603050405020304" pitchFamily="18" charset="0"/>
              </a:rPr>
              <a:t> </a:t>
            </a:r>
            <a:r>
              <a:rPr lang="lt-LT" sz="2000" i="1" dirty="0" smtClean="0">
                <a:solidFill>
                  <a:schemeClr val="tx1"/>
                </a:solidFill>
                <a:latin typeface="Times New Roman" panose="02020603050405020304" pitchFamily="18" charset="0"/>
                <a:cs typeface="Times New Roman" panose="02020603050405020304" pitchFamily="18" charset="0"/>
                <a:hlinkClick r:id="rId3"/>
              </a:rPr>
              <a:t>jgintvainiene</a:t>
            </a:r>
            <a:r>
              <a:rPr lang="en-CA" sz="2000" i="1" dirty="0" smtClean="0">
                <a:solidFill>
                  <a:schemeClr val="tx1"/>
                </a:solidFill>
                <a:latin typeface="Times New Roman" panose="02020603050405020304" pitchFamily="18" charset="0"/>
                <a:cs typeface="Times New Roman" panose="02020603050405020304" pitchFamily="18" charset="0"/>
                <a:hlinkClick r:id="rId3"/>
              </a:rPr>
              <a:t>@gmail.com</a:t>
            </a:r>
            <a:r>
              <a:rPr lang="en-CA" sz="2000" i="1" dirty="0" smtClean="0">
                <a:solidFill>
                  <a:schemeClr val="tx1"/>
                </a:solidFill>
                <a:latin typeface="Times New Roman" panose="02020603050405020304" pitchFamily="18" charset="0"/>
                <a:cs typeface="Times New Roman" panose="02020603050405020304" pitchFamily="18" charset="0"/>
              </a:rPr>
              <a:t>)</a:t>
            </a:r>
            <a:br>
              <a:rPr lang="en-CA" sz="2000" i="1" dirty="0" smtClean="0">
                <a:solidFill>
                  <a:schemeClr val="tx1"/>
                </a:solidFill>
                <a:latin typeface="Times New Roman" panose="02020603050405020304" pitchFamily="18" charset="0"/>
                <a:cs typeface="Times New Roman" panose="02020603050405020304" pitchFamily="18" charset="0"/>
              </a:rPr>
            </a:br>
            <a:r>
              <a:rPr lang="en-CA" sz="2000" i="1" dirty="0" smtClean="0">
                <a:solidFill>
                  <a:schemeClr val="tx1"/>
                </a:solidFill>
                <a:latin typeface="Times New Roman" panose="02020603050405020304" pitchFamily="18" charset="0"/>
                <a:cs typeface="Times New Roman" panose="02020603050405020304" pitchFamily="18" charset="0"/>
              </a:rPr>
              <a:t/>
            </a:r>
            <a:br>
              <a:rPr lang="en-CA" sz="2000" i="1" dirty="0" smtClean="0">
                <a:solidFill>
                  <a:schemeClr val="tx1"/>
                </a:solidFill>
                <a:latin typeface="Times New Roman" panose="02020603050405020304" pitchFamily="18" charset="0"/>
                <a:cs typeface="Times New Roman" panose="02020603050405020304" pitchFamily="18" charset="0"/>
              </a:rPr>
            </a:br>
            <a:r>
              <a:rPr lang="en-CA" sz="2000" i="1" dirty="0" smtClean="0">
                <a:solidFill>
                  <a:schemeClr val="tx1"/>
                </a:solidFill>
                <a:latin typeface="Times New Roman" panose="02020603050405020304" pitchFamily="18" charset="0"/>
                <a:cs typeface="Times New Roman" panose="02020603050405020304" pitchFamily="18" charset="0"/>
              </a:rPr>
              <a:t/>
            </a:r>
            <a:br>
              <a:rPr lang="en-CA" sz="2000" i="1" dirty="0" smtClean="0">
                <a:solidFill>
                  <a:schemeClr val="tx1"/>
                </a:solidFill>
                <a:latin typeface="Times New Roman" panose="02020603050405020304" pitchFamily="18" charset="0"/>
                <a:cs typeface="Times New Roman" panose="02020603050405020304" pitchFamily="18" charset="0"/>
              </a:rPr>
            </a:br>
            <a:r>
              <a:rPr lang="lt-LT" sz="2000" i="1" dirty="0" smtClean="0">
                <a:solidFill>
                  <a:schemeClr val="tx1"/>
                </a:solidFill>
                <a:latin typeface="Times New Roman" panose="02020603050405020304" pitchFamily="18" charset="0"/>
                <a:cs typeface="Times New Roman" panose="02020603050405020304" pitchFamily="18" charset="0"/>
              </a:rPr>
              <a:t/>
            </a:r>
            <a:br>
              <a:rPr lang="lt-LT" sz="2000" i="1" dirty="0" smtClean="0">
                <a:solidFill>
                  <a:schemeClr val="tx1"/>
                </a:solidFill>
                <a:latin typeface="Times New Roman" panose="02020603050405020304" pitchFamily="18" charset="0"/>
                <a:cs typeface="Times New Roman" panose="02020603050405020304" pitchFamily="18" charset="0"/>
              </a:rPr>
            </a:br>
            <a:endParaRPr lang="en-US" sz="2000" i="1"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descr="Kristina Vaiciuniene nuotrauka."/>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9512" y="2276872"/>
            <a:ext cx="7200800" cy="4581128"/>
          </a:xfrm>
          <a:prstGeom prst="rect">
            <a:avLst/>
          </a:prstGeom>
          <a:noFill/>
          <a:ln>
            <a:noFill/>
          </a:ln>
        </p:spPr>
      </p:pic>
      <p:sp>
        <p:nvSpPr>
          <p:cNvPr id="5" name="Rectangle 4"/>
          <p:cNvSpPr/>
          <p:nvPr/>
        </p:nvSpPr>
        <p:spPr>
          <a:xfrm>
            <a:off x="179512" y="908720"/>
            <a:ext cx="8784976" cy="1200329"/>
          </a:xfrm>
          <a:prstGeom prst="rect">
            <a:avLst/>
          </a:prstGeom>
        </p:spPr>
        <p:txBody>
          <a:bodyPr wrap="square">
            <a:spAutoFit/>
          </a:bodyPr>
          <a:lstStyle/>
          <a:p>
            <a:endParaRPr lang="lt-LT" sz="2400" b="1" u="sng" dirty="0" smtClean="0">
              <a:latin typeface="Times New Roman" panose="02020603050405020304" pitchFamily="18" charset="0"/>
              <a:cs typeface="Times New Roman" panose="02020603050405020304" pitchFamily="18" charset="0"/>
            </a:endParaRPr>
          </a:p>
          <a:p>
            <a:endParaRPr lang="lt-LT" sz="2400" b="1" u="sng" dirty="0">
              <a:latin typeface="Times New Roman" panose="02020603050405020304" pitchFamily="18" charset="0"/>
              <a:cs typeface="Times New Roman" panose="02020603050405020304" pitchFamily="18" charset="0"/>
            </a:endParaRPr>
          </a:p>
          <a:p>
            <a:r>
              <a:rPr lang="lt-LT" sz="2400" b="1" u="sng" dirty="0" smtClean="0">
                <a:latin typeface="Times New Roman" panose="02020603050405020304" pitchFamily="18" charset="0"/>
                <a:cs typeface="Times New Roman" panose="02020603050405020304" pitchFamily="18" charset="0"/>
              </a:rPr>
              <a:t>Reikės</a:t>
            </a:r>
            <a:r>
              <a:rPr lang="lt-LT" sz="2400" dirty="0">
                <a:latin typeface="Times New Roman" panose="02020603050405020304" pitchFamily="18" charset="0"/>
                <a:cs typeface="Times New Roman" panose="02020603050405020304" pitchFamily="18" charset="0"/>
              </a:rPr>
              <a:t>: </a:t>
            </a:r>
            <a:r>
              <a:rPr lang="lt-LT" sz="2400" i="1" dirty="0">
                <a:latin typeface="Times New Roman" panose="02020603050405020304" pitchFamily="18" charset="0"/>
                <a:cs typeface="Times New Roman" panose="02020603050405020304" pitchFamily="18" charset="0"/>
              </a:rPr>
              <a:t>pavasarinių žiedelių, klijų (lipalo</a:t>
            </a:r>
            <a:r>
              <a:rPr lang="lt-LT" sz="2400" i="1" dirty="0" smtClean="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1328694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9512" y="609600"/>
            <a:ext cx="6777801" cy="5431763"/>
          </a:xfrm>
        </p:spPr>
        <p:txBody>
          <a:bodyPr>
            <a:normAutofit/>
          </a:bodyPr>
          <a:lstStyle/>
          <a:p>
            <a:pPr marL="0" indent="0">
              <a:buNone/>
            </a:pPr>
            <a:r>
              <a:rPr lang="lt-LT" sz="2400" b="1" dirty="0" smtClean="0">
                <a:solidFill>
                  <a:schemeClr val="tx1"/>
                </a:solidFill>
                <a:latin typeface="Times New Roman" panose="02020603050405020304" pitchFamily="18" charset="0"/>
                <a:cs typeface="Times New Roman" panose="02020603050405020304" pitchFamily="18" charset="0"/>
              </a:rPr>
              <a:t>VAKARO PASAKĖLĖ.</a:t>
            </a:r>
          </a:p>
          <a:p>
            <a:pPr marL="0" indent="0">
              <a:buNone/>
            </a:pPr>
            <a:r>
              <a:rPr lang="lt-LT" sz="2400" dirty="0" smtClean="0">
                <a:solidFill>
                  <a:schemeClr val="tx1"/>
                </a:solidFill>
                <a:latin typeface="Times New Roman" panose="02020603050405020304" pitchFamily="18" charset="0"/>
                <a:cs typeface="Times New Roman" panose="02020603050405020304" pitchFamily="18" charset="0"/>
              </a:rPr>
              <a:t>Po </a:t>
            </a:r>
            <a:r>
              <a:rPr lang="lt-LT" sz="2400" dirty="0">
                <a:solidFill>
                  <a:schemeClr val="tx1"/>
                </a:solidFill>
                <a:latin typeface="Times New Roman" panose="02020603050405020304" pitchFamily="18" charset="0"/>
                <a:cs typeface="Times New Roman" panose="02020603050405020304" pitchFamily="18" charset="0"/>
              </a:rPr>
              <a:t>šios istorijos su vaikučiu galima pažiūrėti pro langą ir paskaičiuoti žvaigždeles, netgi suteikti joms vardus. Kokie jie? </a:t>
            </a:r>
            <a:endParaRPr lang="lt-LT"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a:solidFill>
                  <a:schemeClr val="tx1"/>
                </a:solidFill>
                <a:latin typeface="Times New Roman" panose="02020603050405020304" pitchFamily="18" charset="0"/>
                <a:cs typeface="Times New Roman" panose="02020603050405020304" pitchFamily="18" charset="0"/>
                <a:hlinkClick r:id="rId2"/>
              </a:rPr>
              <a:t>https://youtu.be/5GypG_-</a:t>
            </a:r>
            <a:r>
              <a:rPr lang="en-US" sz="2400" dirty="0" smtClean="0">
                <a:solidFill>
                  <a:schemeClr val="tx1"/>
                </a:solidFill>
                <a:latin typeface="Times New Roman" panose="02020603050405020304" pitchFamily="18" charset="0"/>
                <a:cs typeface="Times New Roman" panose="02020603050405020304" pitchFamily="18" charset="0"/>
                <a:hlinkClick r:id="rId2"/>
              </a:rPr>
              <a:t>e0iM</a:t>
            </a:r>
            <a:endParaRPr lang="lt-LT" sz="24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lt-LT" sz="24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lt-LT" sz="24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lt-LT" sz="20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716016" y="2060849"/>
            <a:ext cx="4067944" cy="4797152"/>
          </a:xfrm>
          <a:prstGeom prst="rect">
            <a:avLst/>
          </a:prstGeom>
        </p:spPr>
      </p:pic>
    </p:spTree>
    <p:extLst>
      <p:ext uri="{BB962C8B-B14F-4D97-AF65-F5344CB8AC3E}">
        <p14:creationId xmlns:p14="http://schemas.microsoft.com/office/powerpoint/2010/main" val="465151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88640"/>
            <a:ext cx="6347713" cy="1224136"/>
          </a:xfrm>
        </p:spPr>
        <p:txBody>
          <a:bodyPr>
            <a:normAutofit fontScale="90000"/>
          </a:bodyPr>
          <a:lstStyle/>
          <a:p>
            <a:pPr algn="ctr"/>
            <a:r>
              <a:rPr lang="lt-LT" sz="3200" b="1" dirty="0" smtClean="0">
                <a:solidFill>
                  <a:schemeClr val="tx1"/>
                </a:solidFill>
                <a:latin typeface="Times New Roman" panose="02020603050405020304" pitchFamily="18" charset="0"/>
                <a:cs typeface="Times New Roman" panose="02020603050405020304" pitchFamily="18" charset="0"/>
              </a:rPr>
              <a:t>Antradienis</a:t>
            </a:r>
            <a:br>
              <a:rPr lang="lt-LT" sz="3200" b="1" dirty="0" smtClean="0">
                <a:solidFill>
                  <a:schemeClr val="tx1"/>
                </a:solidFill>
                <a:latin typeface="Times New Roman" panose="02020603050405020304" pitchFamily="18" charset="0"/>
                <a:cs typeface="Times New Roman" panose="02020603050405020304" pitchFamily="18" charset="0"/>
              </a:rPr>
            </a:br>
            <a:r>
              <a:rPr lang="lt-LT" sz="2200" b="1" dirty="0">
                <a:solidFill>
                  <a:schemeClr val="tx1"/>
                </a:solidFill>
                <a:latin typeface="Times New Roman" panose="02020603050405020304" pitchFamily="18" charset="0"/>
                <a:cs typeface="Times New Roman" panose="02020603050405020304" pitchFamily="18" charset="0"/>
              </a:rPr>
              <a:t>ŠI DIENELĖ SKIRTA MOČIUTĖMS, BABYTĖMS, </a:t>
            </a:r>
            <a:r>
              <a:rPr lang="lt-LT" sz="2200" b="1" dirty="0" smtClean="0">
                <a:solidFill>
                  <a:schemeClr val="tx1"/>
                </a:solidFill>
                <a:latin typeface="Times New Roman" panose="02020603050405020304" pitchFamily="18" charset="0"/>
                <a:cs typeface="Times New Roman" panose="02020603050405020304" pitchFamily="18" charset="0"/>
              </a:rPr>
              <a:t>SENELĖMS IR BABOMS :)</a:t>
            </a:r>
            <a:r>
              <a:rPr lang="lt-LT" sz="2200" b="1" dirty="0">
                <a:solidFill>
                  <a:schemeClr val="tx1"/>
                </a:solidFill>
                <a:latin typeface="Times New Roman" panose="02020603050405020304" pitchFamily="18" charset="0"/>
                <a:cs typeface="Times New Roman" panose="02020603050405020304" pitchFamily="18" charset="0"/>
              </a:rPr>
              <a:t/>
            </a:r>
            <a:br>
              <a:rPr lang="lt-LT" sz="2200" b="1" dirty="0">
                <a:solidFill>
                  <a:schemeClr val="tx1"/>
                </a:solidFill>
                <a:latin typeface="Times New Roman" panose="02020603050405020304" pitchFamily="18" charset="0"/>
                <a:cs typeface="Times New Roman" panose="02020603050405020304" pitchFamily="18" charset="0"/>
              </a:rPr>
            </a:b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95536" y="1412776"/>
            <a:ext cx="7344816" cy="5256584"/>
          </a:xfrm>
        </p:spPr>
        <p:txBody>
          <a:bodyPr>
            <a:normAutofit fontScale="70000" lnSpcReduction="20000"/>
          </a:bodyPr>
          <a:lstStyle/>
          <a:p>
            <a:r>
              <a:rPr lang="lt-LT" sz="2400" b="1" dirty="0" smtClean="0">
                <a:solidFill>
                  <a:schemeClr val="tx1"/>
                </a:solidFill>
                <a:latin typeface="Times New Roman" panose="02020603050405020304" pitchFamily="18" charset="0"/>
                <a:cs typeface="Times New Roman" panose="02020603050405020304" pitchFamily="18" charset="0"/>
              </a:rPr>
              <a:t>„Rytinė mankšta su Marsiečiais“</a:t>
            </a:r>
          </a:p>
          <a:p>
            <a:pPr marL="0" indent="0">
              <a:buNone/>
            </a:pPr>
            <a:r>
              <a:rPr lang="en-US" sz="2400" b="1" dirty="0">
                <a:solidFill>
                  <a:schemeClr val="tx1"/>
                </a:solidFill>
                <a:latin typeface="Times New Roman" panose="02020603050405020304" pitchFamily="18" charset="0"/>
                <a:cs typeface="Times New Roman" panose="02020603050405020304" pitchFamily="18" charset="0"/>
                <a:hlinkClick r:id="rId2"/>
              </a:rPr>
              <a:t>https://</a:t>
            </a:r>
            <a:r>
              <a:rPr lang="en-US" sz="2400" b="1" dirty="0" smtClean="0">
                <a:solidFill>
                  <a:schemeClr val="tx1"/>
                </a:solidFill>
                <a:latin typeface="Times New Roman" panose="02020603050405020304" pitchFamily="18" charset="0"/>
                <a:cs typeface="Times New Roman" panose="02020603050405020304" pitchFamily="18" charset="0"/>
                <a:hlinkClick r:id="rId2"/>
              </a:rPr>
              <a:t>youtu.be/3LOcjGS_EEg</a:t>
            </a: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r>
              <a:rPr lang="lt-LT" sz="2400" b="1" dirty="0" smtClean="0">
                <a:solidFill>
                  <a:schemeClr val="tx1"/>
                </a:solidFill>
                <a:latin typeface="Times New Roman" panose="02020603050405020304" pitchFamily="18" charset="0"/>
                <a:cs typeface="Times New Roman" panose="02020603050405020304" pitchFamily="18" charset="0"/>
              </a:rPr>
              <a:t>Paklausykite dainelės „Pas močiutę, pas senelį“.</a:t>
            </a:r>
          </a:p>
          <a:p>
            <a:pPr marL="0" indent="0">
              <a:buNone/>
            </a:pPr>
            <a:r>
              <a:rPr lang="lt-LT" sz="2400" b="1" dirty="0">
                <a:solidFill>
                  <a:schemeClr val="tx1"/>
                </a:solidFill>
                <a:latin typeface="Times New Roman" panose="02020603050405020304" pitchFamily="18" charset="0"/>
                <a:cs typeface="Times New Roman" panose="02020603050405020304" pitchFamily="18" charset="0"/>
                <a:hlinkClick r:id="rId3"/>
              </a:rPr>
              <a:t>https://</a:t>
            </a:r>
            <a:r>
              <a:rPr lang="lt-LT" sz="2400" b="1" dirty="0" smtClean="0">
                <a:solidFill>
                  <a:schemeClr val="tx1"/>
                </a:solidFill>
                <a:latin typeface="Times New Roman" panose="02020603050405020304" pitchFamily="18" charset="0"/>
                <a:cs typeface="Times New Roman" panose="02020603050405020304" pitchFamily="18" charset="0"/>
                <a:hlinkClick r:id="rId3"/>
              </a:rPr>
              <a:t>youtu.be/qlFu-idgi9I</a:t>
            </a:r>
            <a:endParaRPr lang="lt-LT" sz="2400" b="1" dirty="0" smtClean="0">
              <a:solidFill>
                <a:schemeClr val="tx1"/>
              </a:solidFill>
              <a:latin typeface="Times New Roman" panose="02020603050405020304" pitchFamily="18" charset="0"/>
              <a:cs typeface="Times New Roman" panose="02020603050405020304" pitchFamily="18" charset="0"/>
            </a:endParaRPr>
          </a:p>
          <a:p>
            <a:r>
              <a:rPr lang="lt-LT" sz="2900" b="1" dirty="0" smtClean="0">
                <a:solidFill>
                  <a:schemeClr val="tx1"/>
                </a:solidFill>
                <a:latin typeface="Times New Roman" panose="02020603050405020304" pitchFamily="18" charset="0"/>
                <a:cs typeface="Times New Roman" panose="02020603050405020304" pitchFamily="18" charset="0"/>
              </a:rPr>
              <a:t>Prisiminkite kartu </a:t>
            </a:r>
            <a:r>
              <a:rPr lang="lt-LT" sz="2900" b="1" dirty="0">
                <a:solidFill>
                  <a:schemeClr val="tx1"/>
                </a:solidFill>
                <a:latin typeface="Times New Roman" panose="02020603050405020304" pitchFamily="18" charset="0"/>
                <a:cs typeface="Times New Roman" panose="02020603050405020304" pitchFamily="18" charset="0"/>
              </a:rPr>
              <a:t>su </a:t>
            </a:r>
            <a:r>
              <a:rPr lang="lt-LT" sz="2900" b="1" dirty="0" smtClean="0">
                <a:solidFill>
                  <a:schemeClr val="tx1"/>
                </a:solidFill>
                <a:latin typeface="Times New Roman" panose="02020603050405020304" pitchFamily="18" charset="0"/>
                <a:cs typeface="Times New Roman" panose="02020603050405020304" pitchFamily="18" charset="0"/>
              </a:rPr>
              <a:t>vaikučiais </a:t>
            </a:r>
            <a:r>
              <a:rPr lang="lt-LT" sz="2900" b="1" dirty="0">
                <a:solidFill>
                  <a:schemeClr val="tx1"/>
                </a:solidFill>
                <a:latin typeface="Times New Roman" panose="02020603050405020304" pitchFamily="18" charset="0"/>
                <a:cs typeface="Times New Roman" panose="02020603050405020304" pitchFamily="18" charset="0"/>
              </a:rPr>
              <a:t>močiutes, </a:t>
            </a:r>
            <a:r>
              <a:rPr lang="lt-LT" sz="2900" b="1" dirty="0" smtClean="0">
                <a:solidFill>
                  <a:schemeClr val="tx1"/>
                </a:solidFill>
                <a:latin typeface="Times New Roman" panose="02020603050405020304" pitchFamily="18" charset="0"/>
                <a:cs typeface="Times New Roman" panose="02020603050405020304" pitchFamily="18" charset="0"/>
              </a:rPr>
              <a:t>pakalbėkite, </a:t>
            </a:r>
            <a:r>
              <a:rPr lang="lt-LT" sz="2900" b="1" dirty="0">
                <a:solidFill>
                  <a:schemeClr val="tx1"/>
                </a:solidFill>
                <a:latin typeface="Times New Roman" panose="02020603050405020304" pitchFamily="18" charset="0"/>
                <a:cs typeface="Times New Roman" panose="02020603050405020304" pitchFamily="18" charset="0"/>
              </a:rPr>
              <a:t>kodėl šiuo metu taip retai matosi močiutės su anūkėliais, parengti močiutėms staigmeną</a:t>
            </a:r>
            <a:r>
              <a:rPr lang="lt-LT" sz="2900" b="1" dirty="0" smtClean="0">
                <a:solidFill>
                  <a:schemeClr val="tx1"/>
                </a:solidFill>
                <a:latin typeface="Times New Roman" panose="02020603050405020304" pitchFamily="18" charset="0"/>
                <a:cs typeface="Times New Roman" panose="02020603050405020304" pitchFamily="18" charset="0"/>
              </a:rPr>
              <a:t>:)</a:t>
            </a:r>
          </a:p>
          <a:p>
            <a:pPr marL="0" indent="0">
              <a:buNone/>
            </a:pPr>
            <a:r>
              <a:rPr lang="lt-LT" sz="2900" b="1" dirty="0" smtClean="0">
                <a:solidFill>
                  <a:schemeClr val="tx1"/>
                </a:solidFill>
                <a:latin typeface="Times New Roman" panose="02020603050405020304" pitchFamily="18" charset="0"/>
                <a:cs typeface="Times New Roman" panose="02020603050405020304" pitchFamily="18" charset="0"/>
              </a:rPr>
              <a:t>Paskaitykite šį eilėraštį ir pabandykite pasimokyti atmintinai:</a:t>
            </a:r>
            <a:r>
              <a:rPr lang="lt-LT" sz="2900" b="1" dirty="0">
                <a:solidFill>
                  <a:schemeClr val="tx1"/>
                </a:solidFill>
                <a:latin typeface="Times New Roman" panose="02020603050405020304" pitchFamily="18" charset="0"/>
                <a:cs typeface="Times New Roman" panose="02020603050405020304" pitchFamily="18" charset="0"/>
              </a:rPr>
              <a:t/>
            </a:r>
            <a:br>
              <a:rPr lang="lt-LT" sz="2900" b="1"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
            </a:r>
            <a:br>
              <a:rPr lang="lt-LT" sz="2900" dirty="0">
                <a:solidFill>
                  <a:schemeClr val="tx1"/>
                </a:solidFill>
                <a:latin typeface="Times New Roman" panose="02020603050405020304" pitchFamily="18" charset="0"/>
                <a:cs typeface="Times New Roman" panose="02020603050405020304" pitchFamily="18" charset="0"/>
              </a:rPr>
            </a:br>
            <a:r>
              <a:rPr lang="lt-LT" sz="2900" b="1" i="1" dirty="0">
                <a:solidFill>
                  <a:schemeClr val="tx1"/>
                </a:solidFill>
                <a:latin typeface="Times New Roman" panose="02020603050405020304" pitchFamily="18" charset="0"/>
                <a:cs typeface="Times New Roman" panose="02020603050405020304" pitchFamily="18" charset="0"/>
              </a:rPr>
              <a:t>Kas gera, kas šilta —močiutė.</a:t>
            </a:r>
            <a:br>
              <a:rPr lang="lt-LT" sz="2900" b="1" i="1" dirty="0">
                <a:solidFill>
                  <a:schemeClr val="tx1"/>
                </a:solidFill>
                <a:latin typeface="Times New Roman" panose="02020603050405020304" pitchFamily="18" charset="0"/>
                <a:cs typeface="Times New Roman" panose="02020603050405020304" pitchFamily="18" charset="0"/>
              </a:rPr>
            </a:br>
            <a:r>
              <a:rPr lang="lt-LT" sz="2900" b="1" i="1" dirty="0">
                <a:solidFill>
                  <a:schemeClr val="tx1"/>
                </a:solidFill>
                <a:latin typeface="Times New Roman" panose="02020603050405020304" pitchFamily="18" charset="0"/>
                <a:cs typeface="Times New Roman" panose="02020603050405020304" pitchFamily="18" charset="0"/>
              </a:rPr>
              <a:t>Kas glosto, kas glaudžia — močiutė.</a:t>
            </a:r>
          </a:p>
          <a:p>
            <a:pPr marL="0" indent="0">
              <a:buNone/>
            </a:pPr>
            <a:r>
              <a:rPr lang="lt-LT" sz="2900" b="1" i="1" dirty="0">
                <a:solidFill>
                  <a:schemeClr val="tx1"/>
                </a:solidFill>
                <a:latin typeface="Times New Roman" panose="02020603050405020304" pitchFamily="18" charset="0"/>
                <a:cs typeface="Times New Roman" panose="02020603050405020304" pitchFamily="18" charset="0"/>
              </a:rPr>
              <a:t>Močiutė — tai pasakos ilgos,</a:t>
            </a:r>
            <a:br>
              <a:rPr lang="lt-LT" sz="2900" b="1" i="1" dirty="0">
                <a:solidFill>
                  <a:schemeClr val="tx1"/>
                </a:solidFill>
                <a:latin typeface="Times New Roman" panose="02020603050405020304" pitchFamily="18" charset="0"/>
                <a:cs typeface="Times New Roman" panose="02020603050405020304" pitchFamily="18" charset="0"/>
              </a:rPr>
            </a:br>
            <a:r>
              <a:rPr lang="lt-LT" sz="2900" b="1" i="1" dirty="0">
                <a:solidFill>
                  <a:schemeClr val="tx1"/>
                </a:solidFill>
                <a:latin typeface="Times New Roman" panose="02020603050405020304" pitchFamily="18" charset="0"/>
                <a:cs typeface="Times New Roman" panose="02020603050405020304" pitchFamily="18" charset="0"/>
              </a:rPr>
              <a:t>raudonos uogelės ant smilgos,</a:t>
            </a:r>
          </a:p>
          <a:p>
            <a:pPr marL="0" indent="0">
              <a:buNone/>
            </a:pPr>
            <a:r>
              <a:rPr lang="lt-LT" sz="2900" b="1" i="1" dirty="0">
                <a:solidFill>
                  <a:schemeClr val="tx1"/>
                </a:solidFill>
                <a:latin typeface="Times New Roman" panose="02020603050405020304" pitchFamily="18" charset="0"/>
                <a:cs typeface="Times New Roman" panose="02020603050405020304" pitchFamily="18" charset="0"/>
              </a:rPr>
              <a:t>Gėlių daigeliai sužėlę, lėlyčių margi drabužėliai…</a:t>
            </a:r>
            <a:br>
              <a:rPr lang="lt-LT" sz="2900" b="1" i="1" dirty="0">
                <a:solidFill>
                  <a:schemeClr val="tx1"/>
                </a:solidFill>
                <a:latin typeface="Times New Roman" panose="02020603050405020304" pitchFamily="18" charset="0"/>
                <a:cs typeface="Times New Roman" panose="02020603050405020304" pitchFamily="18" charset="0"/>
              </a:rPr>
            </a:br>
            <a:r>
              <a:rPr lang="lt-LT" sz="2900" b="1" i="1" dirty="0">
                <a:solidFill>
                  <a:schemeClr val="tx1"/>
                </a:solidFill>
                <a:latin typeface="Times New Roman" panose="02020603050405020304" pitchFamily="18" charset="0"/>
                <a:cs typeface="Times New Roman" panose="02020603050405020304" pitchFamily="18" charset="0"/>
              </a:rPr>
              <a:t>Močiutė — mamytės mama. Močiutė — namų šiluma.</a:t>
            </a:r>
          </a:p>
          <a:p>
            <a:pPr marL="0" indent="0">
              <a:buNone/>
            </a:pPr>
            <a:r>
              <a:rPr lang="lt-LT" sz="2900" b="1" i="1" dirty="0">
                <a:solidFill>
                  <a:schemeClr val="tx1"/>
                </a:solidFill>
                <a:latin typeface="Times New Roman" panose="02020603050405020304" pitchFamily="18" charset="0"/>
                <a:cs typeface="Times New Roman" panose="02020603050405020304" pitchFamily="18" charset="0"/>
              </a:rPr>
              <a:t>R. Skučaitė.</a:t>
            </a:r>
          </a:p>
          <a:p>
            <a:pPr marL="0" indent="0">
              <a:buNone/>
            </a:pP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180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6347713" cy="1124744"/>
          </a:xfrm>
        </p:spPr>
        <p:txBody>
          <a:bodyPr>
            <a:normAutofit/>
          </a:bodyPr>
          <a:lstStyle/>
          <a:p>
            <a:pPr algn="ctr"/>
            <a:r>
              <a:rPr lang="lt-LT" sz="2400" b="1" dirty="0" smtClean="0">
                <a:solidFill>
                  <a:srgbClr val="00B050"/>
                </a:solidFill>
                <a:latin typeface="Times New Roman" panose="02020603050405020304" pitchFamily="18" charset="0"/>
                <a:cs typeface="Times New Roman" panose="02020603050405020304" pitchFamily="18" charset="0"/>
              </a:rPr>
              <a:t>UŽDUOTĖLĖ RANKELĖS LAVINIMUI.</a:t>
            </a:r>
            <a:br>
              <a:rPr lang="lt-LT" sz="2400" b="1" dirty="0" smtClean="0">
                <a:solidFill>
                  <a:srgbClr val="00B050"/>
                </a:solidFill>
                <a:latin typeface="Times New Roman" panose="02020603050405020304" pitchFamily="18" charset="0"/>
                <a:cs typeface="Times New Roman" panose="02020603050405020304" pitchFamily="18" charset="0"/>
              </a:rPr>
            </a:br>
            <a:r>
              <a:rPr lang="lt-LT" sz="2400" b="1" dirty="0" smtClean="0">
                <a:solidFill>
                  <a:srgbClr val="00B050"/>
                </a:solidFill>
                <a:latin typeface="Times New Roman" panose="02020603050405020304" pitchFamily="18" charset="0"/>
                <a:cs typeface="Times New Roman" panose="02020603050405020304" pitchFamily="18" charset="0"/>
              </a:rPr>
              <a:t>„Padėk </a:t>
            </a:r>
            <a:r>
              <a:rPr lang="lt-LT" sz="2400" b="1" dirty="0">
                <a:solidFill>
                  <a:srgbClr val="00B050"/>
                </a:solidFill>
                <a:latin typeface="Times New Roman" panose="02020603050405020304" pitchFamily="18" charset="0"/>
                <a:cs typeface="Times New Roman" panose="02020603050405020304" pitchFamily="18" charset="0"/>
              </a:rPr>
              <a:t>mamytei palaistyti </a:t>
            </a:r>
            <a:r>
              <a:rPr lang="lt-LT" sz="2400" b="1" dirty="0" smtClean="0">
                <a:solidFill>
                  <a:srgbClr val="00B050"/>
                </a:solidFill>
                <a:latin typeface="Times New Roman" panose="02020603050405020304" pitchFamily="18" charset="0"/>
                <a:cs typeface="Times New Roman" panose="02020603050405020304" pitchFamily="18" charset="0"/>
              </a:rPr>
              <a:t>gėlytes“</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427893" y="1400040"/>
            <a:ext cx="4711124" cy="5450976"/>
          </a:xfrm>
          <a:prstGeom prst="rect">
            <a:avLst/>
          </a:prstGeom>
        </p:spPr>
      </p:pic>
    </p:spTree>
    <p:extLst>
      <p:ext uri="{BB962C8B-B14F-4D97-AF65-F5344CB8AC3E}">
        <p14:creationId xmlns:p14="http://schemas.microsoft.com/office/powerpoint/2010/main" val="745904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09600"/>
            <a:ext cx="7632847" cy="1667272"/>
          </a:xfrm>
        </p:spPr>
        <p:txBody>
          <a:bodyPr>
            <a:normAutofit/>
          </a:bodyPr>
          <a:lstStyle/>
          <a:p>
            <a:pPr algn="ctr"/>
            <a:r>
              <a:rPr lang="lt-LT" sz="2400" dirty="0" smtClean="0">
                <a:solidFill>
                  <a:schemeClr val="tx1"/>
                </a:solidFill>
                <a:latin typeface="Times New Roman" panose="02020603050405020304" pitchFamily="18" charset="0"/>
                <a:cs typeface="Times New Roman" panose="02020603050405020304" pitchFamily="18" charset="0"/>
              </a:rPr>
              <a:t>Kūrybinė veikla:</a:t>
            </a:r>
            <a:r>
              <a:rPr lang="lt-LT" sz="2400" b="1" dirty="0" smtClean="0">
                <a:solidFill>
                  <a:schemeClr val="tx1"/>
                </a:solidFill>
                <a:latin typeface="Times New Roman" panose="02020603050405020304" pitchFamily="18" charset="0"/>
                <a:cs typeface="Times New Roman" panose="02020603050405020304" pitchFamily="18" charset="0"/>
              </a:rPr>
              <a:t>„Atvirukas močiutei ir seneliui“.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7504" y="1124744"/>
            <a:ext cx="6849809" cy="4916619"/>
          </a:xfrm>
        </p:spPr>
        <p:txBody>
          <a:bodyPr/>
          <a:lstStyle/>
          <a:p>
            <a:pPr marL="0" indent="0">
              <a:buNone/>
            </a:pPr>
            <a:r>
              <a:rPr lang="lt-LT" sz="2000" dirty="0" smtClean="0">
                <a:solidFill>
                  <a:schemeClr val="tx1"/>
                </a:solidFill>
                <a:latin typeface="Times New Roman" panose="02020603050405020304" pitchFamily="18" charset="0"/>
                <a:cs typeface="Times New Roman" panose="02020603050405020304" pitchFamily="18" charset="0"/>
              </a:rPr>
              <a:t>Kadangi </a:t>
            </a:r>
            <a:r>
              <a:rPr lang="lt-LT" sz="2000" dirty="0">
                <a:solidFill>
                  <a:schemeClr val="tx1"/>
                </a:solidFill>
                <a:latin typeface="Times New Roman" panose="02020603050405020304" pitchFamily="18" charset="0"/>
                <a:cs typeface="Times New Roman" panose="02020603050405020304" pitchFamily="18" charset="0"/>
              </a:rPr>
              <a:t>ne visi gali susitikti savo močiutes, galima pagaminti atviruką ir išsiūsti paštu su gražiausiais linkėjimais:)</a:t>
            </a:r>
          </a:p>
          <a:p>
            <a:endParaRPr lang="en-US" dirty="0"/>
          </a:p>
        </p:txBody>
      </p:sp>
      <p:pic>
        <p:nvPicPr>
          <p:cNvPr id="4" name="Picture 3"/>
          <p:cNvPicPr>
            <a:picLocks noChangeAspect="1"/>
          </p:cNvPicPr>
          <p:nvPr/>
        </p:nvPicPr>
        <p:blipFill>
          <a:blip r:embed="rId2"/>
          <a:stretch>
            <a:fillRect/>
          </a:stretch>
        </p:blipFill>
        <p:spPr>
          <a:xfrm>
            <a:off x="4788024" y="1860671"/>
            <a:ext cx="3969489" cy="4997329"/>
          </a:xfrm>
          <a:prstGeom prst="rect">
            <a:avLst/>
          </a:prstGeom>
        </p:spPr>
      </p:pic>
      <p:sp>
        <p:nvSpPr>
          <p:cNvPr id="5" name="Rectangle 4"/>
          <p:cNvSpPr/>
          <p:nvPr/>
        </p:nvSpPr>
        <p:spPr>
          <a:xfrm>
            <a:off x="0" y="2936032"/>
            <a:ext cx="5148064" cy="1323439"/>
          </a:xfrm>
          <a:prstGeom prst="rect">
            <a:avLst/>
          </a:prstGeom>
        </p:spPr>
        <p:txBody>
          <a:bodyPr wrap="square">
            <a:spAutoFit/>
          </a:bodyPr>
          <a:lstStyle/>
          <a:p>
            <a:pPr algn="ctr"/>
            <a:r>
              <a:rPr lang="lt-LT" sz="2000" b="1" dirty="0">
                <a:latin typeface="Times New Roman" panose="02020603050405020304" pitchFamily="18" charset="0"/>
                <a:cs typeface="Times New Roman" panose="02020603050405020304" pitchFamily="18" charset="0"/>
              </a:rPr>
              <a:t>ŠTAMPAVIMAS DELNIUKAIS </a:t>
            </a:r>
            <a:r>
              <a:rPr lang="lt-LT" sz="2000" b="1" dirty="0" smtClean="0">
                <a:latin typeface="Times New Roman" panose="02020603050405020304" pitchFamily="18" charset="0"/>
                <a:cs typeface="Times New Roman" panose="02020603050405020304" pitchFamily="18" charset="0"/>
              </a:rPr>
              <a:t>ar PIRŠTUKAIS – TAI ŠILTAS </a:t>
            </a:r>
            <a:r>
              <a:rPr lang="lt-LT" sz="2000" b="1" dirty="0">
                <a:latin typeface="Times New Roman" panose="02020603050405020304" pitchFamily="18" charset="0"/>
                <a:cs typeface="Times New Roman" panose="02020603050405020304" pitchFamily="18" charset="0"/>
              </a:rPr>
              <a:t>PRISIMINIMAS NUO ANŪKŲ</a:t>
            </a:r>
          </a:p>
          <a:p>
            <a:pPr algn="ctr"/>
            <a:r>
              <a:rPr lang="lt-LT" sz="2000" dirty="0">
                <a:latin typeface="Times New Roman" panose="02020603050405020304" pitchFamily="18" charset="0"/>
                <a:cs typeface="Times New Roman" panose="02020603050405020304" pitchFamily="18" charset="0"/>
              </a:rPr>
              <a:t>Galima įrėminti į </a:t>
            </a:r>
            <a:r>
              <a:rPr lang="lt-LT" sz="2000" dirty="0" smtClean="0">
                <a:latin typeface="Times New Roman" panose="02020603050405020304" pitchFamily="18" charset="0"/>
                <a:cs typeface="Times New Roman" panose="02020603050405020304" pitchFamily="18" charset="0"/>
              </a:rPr>
              <a:t>rėmelius.</a:t>
            </a:r>
            <a:endParaRPr lang="lt-LT" sz="2000" b="0" i="0" u="none" strike="noStrike"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60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352927" cy="1224136"/>
          </a:xfrm>
        </p:spPr>
        <p:txBody>
          <a:bodyPr>
            <a:noAutofit/>
          </a:bodyPr>
          <a:lstStyle/>
          <a:p>
            <a:r>
              <a:rPr lang="lt-LT" sz="2400" b="1" dirty="0">
                <a:solidFill>
                  <a:schemeClr val="tx1"/>
                </a:solidFill>
                <a:latin typeface="Times New Roman" panose="02020603050405020304" pitchFamily="18" charset="0"/>
                <a:cs typeface="Times New Roman" panose="02020603050405020304" pitchFamily="18" charset="0"/>
              </a:rPr>
              <a:t>Laikas pas močiutę...</a:t>
            </a:r>
            <a:br>
              <a:rPr lang="lt-LT" sz="2400" b="1" dirty="0">
                <a:solidFill>
                  <a:schemeClr val="tx1"/>
                </a:solidFill>
                <a:latin typeface="Times New Roman" panose="02020603050405020304" pitchFamily="18" charset="0"/>
                <a:cs typeface="Times New Roman" panose="02020603050405020304" pitchFamily="18" charset="0"/>
              </a:rPr>
            </a:br>
            <a:r>
              <a:rPr lang="lt-LT" sz="2400" i="1" dirty="0">
                <a:solidFill>
                  <a:schemeClr val="tx1"/>
                </a:solidFill>
                <a:latin typeface="Times New Roman" panose="02020603050405020304" pitchFamily="18" charset="0"/>
                <a:cs typeface="Times New Roman" panose="02020603050405020304" pitchFamily="18" charset="0"/>
              </a:rPr>
              <a:t>Močiutės sode auga įvairių vaismedžių... nuostabu žiūrėti į vyšnių ir obelų žiedelius... Prisiminkime juos ir kartu štampuokime juos.</a:t>
            </a:r>
            <a:br>
              <a:rPr lang="lt-LT" sz="2400" i="1" dirty="0">
                <a:solidFill>
                  <a:schemeClr val="tx1"/>
                </a:solidFill>
                <a:latin typeface="Times New Roman" panose="02020603050405020304" pitchFamily="18" charset="0"/>
                <a:cs typeface="Times New Roman" panose="02020603050405020304" pitchFamily="18" charset="0"/>
              </a:rPr>
            </a:br>
            <a:endParaRPr lang="en-US" sz="2400" i="1"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07504" y="2276872"/>
            <a:ext cx="4400137" cy="4352594"/>
          </a:xfrm>
          <a:prstGeom prst="rect">
            <a:avLst/>
          </a:prstGeom>
        </p:spPr>
      </p:pic>
      <p:pic>
        <p:nvPicPr>
          <p:cNvPr id="7" name="Picture 6"/>
          <p:cNvPicPr>
            <a:picLocks noChangeAspect="1"/>
          </p:cNvPicPr>
          <p:nvPr/>
        </p:nvPicPr>
        <p:blipFill>
          <a:blip r:embed="rId3"/>
          <a:stretch>
            <a:fillRect/>
          </a:stretch>
        </p:blipFill>
        <p:spPr>
          <a:xfrm>
            <a:off x="4716016" y="2276872"/>
            <a:ext cx="4614529" cy="4294983"/>
          </a:xfrm>
          <a:prstGeom prst="rect">
            <a:avLst/>
          </a:prstGeom>
        </p:spPr>
      </p:pic>
    </p:spTree>
    <p:extLst>
      <p:ext uri="{BB962C8B-B14F-4D97-AF65-F5344CB8AC3E}">
        <p14:creationId xmlns:p14="http://schemas.microsoft.com/office/powerpoint/2010/main" val="1196801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8"/>
            <a:ext cx="6633784" cy="1669752"/>
          </a:xfrm>
        </p:spPr>
        <p:txBody>
          <a:bodyPr>
            <a:noAutofit/>
          </a:bodyPr>
          <a:lstStyle/>
          <a:p>
            <a:r>
              <a:rPr lang="lt-LT" sz="2400" b="1" i="1" dirty="0">
                <a:solidFill>
                  <a:schemeClr val="tx1"/>
                </a:solidFill>
                <a:latin typeface="Times New Roman" panose="02020603050405020304" pitchFamily="18" charset="0"/>
                <a:cs typeface="Times New Roman" panose="02020603050405020304" pitchFamily="18" charset="0"/>
              </a:rPr>
              <a:t>Reikės popieriaus lape nupiešti medelį ar jo šakelę, sumaišyti baltos ir raudonos spalvos guašą ir </a:t>
            </a:r>
            <a:r>
              <a:rPr lang="lt-LT" sz="2400" b="1" i="1" dirty="0" smtClean="0">
                <a:solidFill>
                  <a:schemeClr val="tx1"/>
                </a:solidFill>
                <a:latin typeface="Times New Roman" panose="02020603050405020304" pitchFamily="18" charset="0"/>
                <a:cs typeface="Times New Roman" panose="02020603050405020304" pitchFamily="18" charset="0"/>
              </a:rPr>
              <a:t>plastikiniu buteliu ar ausų krapštukais, </a:t>
            </a:r>
            <a:r>
              <a:rPr lang="lt-LT" sz="2400" b="1" i="1" dirty="0">
                <a:solidFill>
                  <a:schemeClr val="tx1"/>
                </a:solidFill>
                <a:latin typeface="Times New Roman" panose="02020603050405020304" pitchFamily="18" charset="0"/>
                <a:cs typeface="Times New Roman" panose="02020603050405020304" pitchFamily="18" charset="0"/>
              </a:rPr>
              <a:t>ar korkiniu </a:t>
            </a:r>
            <a:r>
              <a:rPr lang="lt-LT" sz="2400" b="1" i="1" dirty="0" smtClean="0">
                <a:solidFill>
                  <a:schemeClr val="tx1"/>
                </a:solidFill>
                <a:latin typeface="Times New Roman" panose="02020603050405020304" pitchFamily="18" charset="0"/>
                <a:cs typeface="Times New Roman" panose="02020603050405020304" pitchFamily="18" charset="0"/>
              </a:rPr>
              <a:t>kamščiu, kamšteliais ir t.t. </a:t>
            </a:r>
            <a:r>
              <a:rPr lang="lt-LT" sz="2400" b="1" i="1" dirty="0">
                <a:solidFill>
                  <a:schemeClr val="tx1"/>
                </a:solidFill>
                <a:latin typeface="Times New Roman" panose="02020603050405020304" pitchFamily="18" charset="0"/>
                <a:cs typeface="Times New Roman" panose="02020603050405020304" pitchFamily="18" charset="0"/>
              </a:rPr>
              <a:t>štampuoti žiedelius ant šakelės.</a:t>
            </a:r>
            <a:endParaRPr lang="en-US" sz="2400" b="1" dirty="0"/>
          </a:p>
        </p:txBody>
      </p:sp>
      <p:pic>
        <p:nvPicPr>
          <p:cNvPr id="4" name="Content Placeholder 3"/>
          <p:cNvPicPr>
            <a:picLocks noGrp="1" noChangeAspect="1"/>
          </p:cNvPicPr>
          <p:nvPr>
            <p:ph idx="1"/>
          </p:nvPr>
        </p:nvPicPr>
        <p:blipFill>
          <a:blip r:embed="rId2"/>
          <a:stretch>
            <a:fillRect/>
          </a:stretch>
        </p:blipFill>
        <p:spPr>
          <a:xfrm>
            <a:off x="1835696" y="1925362"/>
            <a:ext cx="4968552" cy="4871280"/>
          </a:xfrm>
          <a:prstGeom prst="rect">
            <a:avLst/>
          </a:prstGeom>
        </p:spPr>
      </p:pic>
    </p:spTree>
    <p:extLst>
      <p:ext uri="{BB962C8B-B14F-4D97-AF65-F5344CB8AC3E}">
        <p14:creationId xmlns:p14="http://schemas.microsoft.com/office/powerpoint/2010/main" val="267255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2400" b="1" dirty="0" smtClean="0">
                <a:solidFill>
                  <a:schemeClr val="tx1"/>
                </a:solidFill>
                <a:latin typeface="Times New Roman" panose="02020603050405020304" pitchFamily="18" charset="0"/>
                <a:cs typeface="Times New Roman" panose="02020603050405020304" pitchFamily="18" charset="0"/>
              </a:rPr>
              <a:t>Idėjos kūrybai - „štampavimo technika“.</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907447" y="1366361"/>
            <a:ext cx="4099729" cy="4197285"/>
          </a:xfrm>
          <a:prstGeom prst="rect">
            <a:avLst/>
          </a:prstGeom>
        </p:spPr>
      </p:pic>
      <p:pic>
        <p:nvPicPr>
          <p:cNvPr id="7" name="Content Placeholder 6"/>
          <p:cNvPicPr>
            <a:picLocks noGrp="1" noChangeAspect="1"/>
          </p:cNvPicPr>
          <p:nvPr>
            <p:ph idx="1"/>
          </p:nvPr>
        </p:nvPicPr>
        <p:blipFill>
          <a:blip r:embed="rId3"/>
          <a:stretch>
            <a:fillRect/>
          </a:stretch>
        </p:blipFill>
        <p:spPr>
          <a:xfrm>
            <a:off x="51349" y="1484784"/>
            <a:ext cx="4676761" cy="3960440"/>
          </a:xfrm>
          <a:prstGeom prst="rect">
            <a:avLst/>
          </a:prstGeom>
        </p:spPr>
      </p:pic>
    </p:spTree>
    <p:extLst>
      <p:ext uri="{BB962C8B-B14F-4D97-AF65-F5344CB8AC3E}">
        <p14:creationId xmlns:p14="http://schemas.microsoft.com/office/powerpoint/2010/main" val="651954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27984" y="609600"/>
            <a:ext cx="4283968" cy="5699856"/>
          </a:xfrm>
          <a:prstGeom prst="rect">
            <a:avLst/>
          </a:prstGeom>
        </p:spPr>
      </p:pic>
      <p:pic>
        <p:nvPicPr>
          <p:cNvPr id="5" name="Picture 4"/>
          <p:cNvPicPr>
            <a:picLocks noChangeAspect="1"/>
          </p:cNvPicPr>
          <p:nvPr/>
        </p:nvPicPr>
        <p:blipFill>
          <a:blip r:embed="rId3"/>
          <a:stretch>
            <a:fillRect/>
          </a:stretch>
        </p:blipFill>
        <p:spPr>
          <a:xfrm>
            <a:off x="414642" y="3230959"/>
            <a:ext cx="3337101" cy="3627041"/>
          </a:xfrm>
          <a:prstGeom prst="rect">
            <a:avLst/>
          </a:prstGeom>
        </p:spPr>
      </p:pic>
      <p:pic>
        <p:nvPicPr>
          <p:cNvPr id="6" name="Picture 5"/>
          <p:cNvPicPr>
            <a:picLocks noChangeAspect="1"/>
          </p:cNvPicPr>
          <p:nvPr/>
        </p:nvPicPr>
        <p:blipFill>
          <a:blip r:embed="rId4"/>
          <a:stretch>
            <a:fillRect/>
          </a:stretch>
        </p:blipFill>
        <p:spPr>
          <a:xfrm>
            <a:off x="414642" y="18364"/>
            <a:ext cx="3820543" cy="2981008"/>
          </a:xfrm>
          <a:prstGeom prst="rect">
            <a:avLst/>
          </a:prstGeom>
        </p:spPr>
      </p:pic>
    </p:spTree>
    <p:extLst>
      <p:ext uri="{BB962C8B-B14F-4D97-AF65-F5344CB8AC3E}">
        <p14:creationId xmlns:p14="http://schemas.microsoft.com/office/powerpoint/2010/main" val="1688469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7" y="620688"/>
            <a:ext cx="7128792" cy="1224136"/>
          </a:xfrm>
        </p:spPr>
        <p:txBody>
          <a:bodyPr>
            <a:normAutofit fontScale="90000"/>
          </a:bodyPr>
          <a:lstStyle/>
          <a:p>
            <a:r>
              <a:rPr lang="lt-LT" sz="2400" b="1" dirty="0" smtClean="0">
                <a:solidFill>
                  <a:schemeClr val="tx1"/>
                </a:solidFill>
                <a:latin typeface="Times New Roman" panose="02020603050405020304" pitchFamily="18" charset="0"/>
                <a:cs typeface="Times New Roman" panose="02020603050405020304" pitchFamily="18" charset="0"/>
              </a:rPr>
              <a:t>VAKARO PASAKĖLĖ.</a:t>
            </a:r>
            <a:br>
              <a:rPr lang="lt-LT" sz="2400" b="1" dirty="0" smtClean="0">
                <a:solidFill>
                  <a:schemeClr val="tx1"/>
                </a:solidFill>
                <a:latin typeface="Times New Roman" panose="02020603050405020304" pitchFamily="18" charset="0"/>
                <a:cs typeface="Times New Roman" panose="02020603050405020304" pitchFamily="18" charset="0"/>
              </a:rPr>
            </a:br>
            <a:r>
              <a:rPr lang="lt-LT" sz="2200" dirty="0" smtClean="0">
                <a:solidFill>
                  <a:schemeClr val="tx1"/>
                </a:solidFill>
                <a:latin typeface="Times New Roman" panose="02020603050405020304" pitchFamily="18" charset="0"/>
                <a:cs typeface="Times New Roman" panose="02020603050405020304" pitchFamily="18" charset="0"/>
              </a:rPr>
              <a:t>Paklausinėkime vaikučių: Ar ir jų močiutės moka megzti?</a:t>
            </a:r>
            <a:br>
              <a:rPr lang="lt-LT" sz="2200" dirty="0" smtClean="0">
                <a:solidFill>
                  <a:schemeClr val="tx1"/>
                </a:solidFill>
                <a:latin typeface="Times New Roman" panose="02020603050405020304" pitchFamily="18" charset="0"/>
                <a:cs typeface="Times New Roman" panose="02020603050405020304" pitchFamily="18" charset="0"/>
              </a:rPr>
            </a:br>
            <a:r>
              <a:rPr lang="lt-LT" sz="2200" dirty="0" smtClean="0">
                <a:solidFill>
                  <a:schemeClr val="tx1"/>
                </a:solidFill>
                <a:latin typeface="Times New Roman" panose="02020603050405020304" pitchFamily="18" charset="0"/>
                <a:cs typeface="Times New Roman" panose="02020603050405020304" pitchFamily="18" charset="0"/>
              </a:rPr>
              <a:t> </a:t>
            </a:r>
            <a:r>
              <a:rPr lang="lt-LT" sz="2000" u="sng" dirty="0">
                <a:solidFill>
                  <a:schemeClr val="tx1"/>
                </a:solidFill>
                <a:latin typeface="Times New Roman" panose="02020603050405020304" pitchFamily="18" charset="0"/>
                <a:cs typeface="Times New Roman" panose="02020603050405020304" pitchFamily="18" charset="0"/>
              </a:rPr>
              <a:t>pagal </a:t>
            </a:r>
            <a:r>
              <a:rPr lang="lt-LT" sz="2000" u="sng" dirty="0" smtClean="0">
                <a:solidFill>
                  <a:schemeClr val="tx1"/>
                </a:solidFill>
                <a:latin typeface="Times New Roman" panose="02020603050405020304" pitchFamily="18" charset="0"/>
                <a:cs typeface="Times New Roman" panose="02020603050405020304" pitchFamily="18" charset="0"/>
              </a:rPr>
              <a:t>nuorodą:</a:t>
            </a:r>
            <a:r>
              <a:rPr lang="lt-LT" sz="2200" dirty="0">
                <a:latin typeface="Times New Roman" panose="02020603050405020304" pitchFamily="18" charset="0"/>
                <a:cs typeface="Times New Roman" panose="02020603050405020304" pitchFamily="18" charset="0"/>
              </a:rPr>
              <a:t> </a:t>
            </a:r>
            <a:r>
              <a:rPr lang="lt-LT"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hlinkClick r:id="rId3"/>
              </a:rPr>
              <a:t>https://youtu.be/m2l1GJEWmZ8</a:t>
            </a:r>
            <a:r>
              <a:rPr lang="lt-LT" sz="2200" b="1" dirty="0" smtClean="0">
                <a:latin typeface="Times New Roman" panose="02020603050405020304" pitchFamily="18" charset="0"/>
                <a:cs typeface="Times New Roman" panose="02020603050405020304" pitchFamily="18" charset="0"/>
              </a:rPr>
              <a:t/>
            </a:r>
            <a:br>
              <a:rPr lang="lt-LT" sz="2200" b="1" dirty="0" smtClean="0">
                <a:latin typeface="Times New Roman" panose="02020603050405020304" pitchFamily="18" charset="0"/>
                <a:cs typeface="Times New Roman" panose="02020603050405020304" pitchFamily="18" charset="0"/>
              </a:rPr>
            </a:br>
            <a:endParaRPr lang="en-US" sz="2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95537" y="1844824"/>
            <a:ext cx="6561776" cy="4196539"/>
          </a:xfrm>
        </p:spPr>
        <p:txBody>
          <a:bodyPr>
            <a:normAutofit/>
          </a:bodyPr>
          <a:lstStyle/>
          <a:p>
            <a:r>
              <a:rPr lang="lt-LT" sz="2000" b="1" i="1" u="sng" dirty="0" smtClean="0">
                <a:solidFill>
                  <a:schemeClr val="tx1"/>
                </a:solidFill>
                <a:latin typeface="Times New Roman" panose="02020603050405020304" pitchFamily="18" charset="0"/>
                <a:cs typeface="Times New Roman" panose="02020603050405020304" pitchFamily="18" charset="0"/>
              </a:rPr>
              <a:t>UŽDUOTĖLĖ:</a:t>
            </a:r>
            <a:r>
              <a:rPr lang="lt-LT" sz="2400" b="1" i="1" dirty="0" smtClean="0">
                <a:solidFill>
                  <a:schemeClr val="tx1"/>
                </a:solidFill>
                <a:latin typeface="Times New Roman" panose="02020603050405020304" pitchFamily="18" charset="0"/>
                <a:cs typeface="Times New Roman" panose="02020603050405020304" pitchFamily="18" charset="0"/>
              </a:rPr>
              <a:t> </a:t>
            </a:r>
            <a:r>
              <a:rPr lang="lt-LT" sz="2000" dirty="0" smtClean="0">
                <a:solidFill>
                  <a:schemeClr val="tx1"/>
                </a:solidFill>
                <a:latin typeface="Times New Roman" panose="02020603050405020304" pitchFamily="18" charset="0"/>
                <a:cs typeface="Times New Roman" panose="02020603050405020304" pitchFamily="18" charset="0"/>
              </a:rPr>
              <a:t>įdėmiai išklausę pasakėlę pagalvokite, vaikučiai, kartu su tėveliais ir atsakykite į šiuos klausimus: „kokius darbus dirbo senelis ir močiutė? Kiek obuoliukų suskaičiavo močiutė? Kaip išgelbėjo močiutė obuoliukus nuo šalčio ir kas jai padėjo obuliukus „aprengti“ megztinukais?“</a:t>
            </a:r>
          </a:p>
          <a:p>
            <a:endParaRPr lang="en-US" dirty="0"/>
          </a:p>
        </p:txBody>
      </p:sp>
      <p:pic>
        <p:nvPicPr>
          <p:cNvPr id="4" name="Picture 3"/>
          <p:cNvPicPr>
            <a:picLocks noChangeAspect="1"/>
          </p:cNvPicPr>
          <p:nvPr/>
        </p:nvPicPr>
        <p:blipFill>
          <a:blip r:embed="rId4"/>
          <a:stretch>
            <a:fillRect/>
          </a:stretch>
        </p:blipFill>
        <p:spPr>
          <a:xfrm>
            <a:off x="4644008" y="3588099"/>
            <a:ext cx="4355976" cy="3269901"/>
          </a:xfrm>
          <a:prstGeom prst="rect">
            <a:avLst/>
          </a:prstGeom>
        </p:spPr>
      </p:pic>
    </p:spTree>
    <p:extLst>
      <p:ext uri="{BB962C8B-B14F-4D97-AF65-F5344CB8AC3E}">
        <p14:creationId xmlns:p14="http://schemas.microsoft.com/office/powerpoint/2010/main" val="1420880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5" name="Rectangle 4"/>
          <p:cNvSpPr/>
          <p:nvPr/>
        </p:nvSpPr>
        <p:spPr>
          <a:xfrm>
            <a:off x="467544" y="188640"/>
            <a:ext cx="7776864" cy="6651821"/>
          </a:xfrm>
          <a:prstGeom prst="rect">
            <a:avLst/>
          </a:prstGeom>
        </p:spPr>
        <p:txBody>
          <a:bodyPr wrap="square">
            <a:spAutoFit/>
          </a:bodyPr>
          <a:lstStyle/>
          <a:p>
            <a:pPr algn="ctr">
              <a:lnSpc>
                <a:spcPct val="150000"/>
              </a:lnSpc>
            </a:pPr>
            <a:r>
              <a:rPr lang="lt-LT" sz="3200" b="1" i="1" dirty="0">
                <a:latin typeface="Times New Roman" panose="02020603050405020304" pitchFamily="18" charset="0"/>
                <a:cs typeface="Times New Roman" panose="02020603050405020304" pitchFamily="18" charset="0"/>
              </a:rPr>
              <a:t>Kaip žemė užaugina derlių, taip ir mamos užaugina savo vaikus...Mamos diena švenčiama pavasarį, kai bunda žemė... Pirmąjį gegužės sekmadienį visi skubame išreikšti pagarbą, meilę ir padėką savo mamoms ir močiutėms...MAMA - gražiausias žodis, kurį ištaria žmogaus lūpos...Šią savaitę gražiausi žodžiai </a:t>
            </a:r>
            <a:r>
              <a:rPr lang="lt-LT" sz="3200" b="1" i="1" u="sng" dirty="0">
                <a:latin typeface="Times New Roman" panose="02020603050405020304" pitchFamily="18" charset="0"/>
                <a:cs typeface="Times New Roman" panose="02020603050405020304" pitchFamily="18" charset="0"/>
              </a:rPr>
              <a:t>MŪSŲ MYLIMOMS MAMYTĖMS IR MOČIUTĖMS </a:t>
            </a:r>
            <a:r>
              <a:rPr lang="en-CA" sz="3200" b="1" i="1" u="sng" dirty="0" smtClean="0">
                <a:latin typeface="Times New Roman" panose="02020603050405020304" pitchFamily="18" charset="0"/>
                <a:cs typeface="Times New Roman" panose="02020603050405020304" pitchFamily="18" charset="0"/>
              </a:rPr>
              <a:t>!!!</a:t>
            </a:r>
            <a:endParaRPr lang="en-US" sz="32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134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3200" b="1" dirty="0" smtClean="0">
                <a:solidFill>
                  <a:schemeClr val="tx1"/>
                </a:solidFill>
                <a:latin typeface="Times New Roman" panose="02020603050405020304" pitchFamily="18" charset="0"/>
                <a:cs typeface="Times New Roman" panose="02020603050405020304" pitchFamily="18" charset="0"/>
              </a:rPr>
              <a:t>Trečiadienis</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1" y="1412776"/>
            <a:ext cx="6408712" cy="4628587"/>
          </a:xfrm>
        </p:spPr>
        <p:txBody>
          <a:bodyPr>
            <a:normAutofit fontScale="85000" lnSpcReduction="10000"/>
          </a:bodyPr>
          <a:lstStyle/>
          <a:p>
            <a:r>
              <a:rPr lang="lt-LT" sz="2400" b="1" dirty="0" smtClean="0">
                <a:solidFill>
                  <a:schemeClr val="tx1"/>
                </a:solidFill>
                <a:latin typeface="Times New Roman" panose="02020603050405020304" pitchFamily="18" charset="0"/>
                <a:cs typeface="Times New Roman" panose="02020603050405020304" pitchFamily="18" charset="0"/>
              </a:rPr>
              <a:t>Trečiadienio mankšta kartu su Marsiečiais</a:t>
            </a:r>
            <a:r>
              <a:rPr lang="lt-LT" sz="2400" b="1" dirty="0" smtClean="0">
                <a:solidFill>
                  <a:schemeClr val="tx1"/>
                </a:solidFill>
                <a:latin typeface="Times New Roman" panose="02020603050405020304" pitchFamily="18" charset="0"/>
                <a:cs typeface="Times New Roman" panose="02020603050405020304" pitchFamily="18" charset="0"/>
              </a:rPr>
              <a:t>.</a:t>
            </a:r>
          </a:p>
          <a:p>
            <a:pPr marL="0" indent="0">
              <a:buNone/>
            </a:pPr>
            <a:r>
              <a:rPr lang="lt-LT" sz="2400" u="sng" dirty="0">
                <a:solidFill>
                  <a:schemeClr val="tx1"/>
                </a:solidFill>
                <a:latin typeface="Times New Roman" panose="02020603050405020304" pitchFamily="18" charset="0"/>
                <a:cs typeface="Times New Roman" panose="02020603050405020304" pitchFamily="18" charset="0"/>
              </a:rPr>
              <a:t>pagal nuorodą</a:t>
            </a:r>
            <a:r>
              <a:rPr lang="lt-LT" sz="2400" u="sng" dirty="0" smtClean="0">
                <a:solidFill>
                  <a:schemeClr val="tx1"/>
                </a:solidFill>
                <a:latin typeface="Times New Roman" panose="02020603050405020304" pitchFamily="18" charset="0"/>
                <a:cs typeface="Times New Roman" panose="02020603050405020304" pitchFamily="18" charset="0"/>
              </a:rPr>
              <a:t>:</a:t>
            </a: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2400" b="1" dirty="0" smtClean="0">
                <a:solidFill>
                  <a:schemeClr val="tx1"/>
                </a:solidFill>
                <a:latin typeface="Times New Roman" panose="02020603050405020304" pitchFamily="18" charset="0"/>
                <a:cs typeface="Times New Roman" panose="02020603050405020304" pitchFamily="18" charset="0"/>
                <a:hlinkClick r:id="rId2"/>
              </a:rPr>
              <a:t>https</a:t>
            </a:r>
            <a:r>
              <a:rPr lang="en-US" sz="2400" b="1" dirty="0">
                <a:solidFill>
                  <a:schemeClr val="tx1"/>
                </a:solidFill>
                <a:latin typeface="Times New Roman" panose="02020603050405020304" pitchFamily="18" charset="0"/>
                <a:cs typeface="Times New Roman" panose="02020603050405020304" pitchFamily="18" charset="0"/>
                <a:hlinkClick r:id="rId2"/>
              </a:rPr>
              <a:t>://</a:t>
            </a:r>
            <a:r>
              <a:rPr lang="en-US" sz="2400" b="1" dirty="0" smtClean="0">
                <a:solidFill>
                  <a:schemeClr val="tx1"/>
                </a:solidFill>
                <a:latin typeface="Times New Roman" panose="02020603050405020304" pitchFamily="18" charset="0"/>
                <a:cs typeface="Times New Roman" panose="02020603050405020304" pitchFamily="18" charset="0"/>
                <a:hlinkClick r:id="rId2"/>
              </a:rPr>
              <a:t>youtu.be/CnXkopDxOTU</a:t>
            </a:r>
            <a:endParaRPr lang="lt-LT" sz="2400" b="1" dirty="0" smtClean="0">
              <a:solidFill>
                <a:schemeClr val="tx1"/>
              </a:solidFill>
              <a:latin typeface="Times New Roman" panose="02020603050405020304" pitchFamily="18" charset="0"/>
              <a:cs typeface="Times New Roman" panose="02020603050405020304" pitchFamily="18" charset="0"/>
            </a:endParaRPr>
          </a:p>
          <a:p>
            <a:r>
              <a:rPr lang="lt-LT" sz="2400" b="1" dirty="0" smtClean="0">
                <a:solidFill>
                  <a:schemeClr val="tx1"/>
                </a:solidFill>
                <a:latin typeface="Times New Roman" panose="02020603050405020304" pitchFamily="18" charset="0"/>
                <a:cs typeface="Times New Roman" panose="02020603050405020304" pitchFamily="18" charset="0"/>
              </a:rPr>
              <a:t>Pažaiskite žaidimus regimosios  ir girdimosios atminties lavinimui. </a:t>
            </a: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r>
              <a:rPr lang="lt-LT" sz="2400" u="sng" dirty="0">
                <a:solidFill>
                  <a:schemeClr val="tx1"/>
                </a:solidFill>
                <a:latin typeface="Times New Roman" panose="02020603050405020304" pitchFamily="18" charset="0"/>
                <a:cs typeface="Times New Roman" panose="02020603050405020304" pitchFamily="18" charset="0"/>
              </a:rPr>
              <a:t>p</a:t>
            </a:r>
            <a:r>
              <a:rPr lang="lt-LT" sz="2400" u="sng" dirty="0" smtClean="0">
                <a:solidFill>
                  <a:schemeClr val="tx1"/>
                </a:solidFill>
                <a:latin typeface="Times New Roman" panose="02020603050405020304" pitchFamily="18" charset="0"/>
                <a:cs typeface="Times New Roman" panose="02020603050405020304" pitchFamily="18" charset="0"/>
              </a:rPr>
              <a:t>agal nuorodą:</a:t>
            </a:r>
            <a:endParaRPr lang="lt-LT" sz="2400" u="sng" dirty="0">
              <a:solidFill>
                <a:schemeClr val="tx1"/>
              </a:solidFill>
              <a:latin typeface="Times New Roman" panose="02020603050405020304" pitchFamily="18" charset="0"/>
              <a:cs typeface="Times New Roman" panose="02020603050405020304" pitchFamily="18" charset="0"/>
            </a:endParaRPr>
          </a:p>
          <a:p>
            <a:pPr marL="0" indent="0">
              <a:buNone/>
            </a:pPr>
            <a:r>
              <a:rPr lang="en-US" sz="2600" b="1" dirty="0">
                <a:solidFill>
                  <a:schemeClr val="tx1"/>
                </a:solidFill>
                <a:latin typeface="Times New Roman" panose="02020603050405020304" pitchFamily="18" charset="0"/>
                <a:cs typeface="Times New Roman" panose="02020603050405020304" pitchFamily="18" charset="0"/>
                <a:hlinkClick r:id="rId3"/>
              </a:rPr>
              <a:t>https://</a:t>
            </a:r>
            <a:r>
              <a:rPr lang="en-US" sz="2600" b="1" dirty="0" smtClean="0">
                <a:solidFill>
                  <a:schemeClr val="tx1"/>
                </a:solidFill>
                <a:latin typeface="Times New Roman" panose="02020603050405020304" pitchFamily="18" charset="0"/>
                <a:cs typeface="Times New Roman" panose="02020603050405020304" pitchFamily="18" charset="0"/>
                <a:hlinkClick r:id="rId3"/>
              </a:rPr>
              <a:t>wordwall.net/resource/1526795/kiekvienas-turi-savo-mamą</a:t>
            </a:r>
            <a:endParaRPr lang="lt-LT" sz="26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r>
              <a:rPr lang="lt-LT" sz="2400" b="1" dirty="0" smtClean="0">
                <a:solidFill>
                  <a:schemeClr val="tx1"/>
                </a:solidFill>
                <a:latin typeface="Times New Roman" panose="02020603050405020304" pitchFamily="18" charset="0"/>
                <a:cs typeface="Times New Roman" panose="02020603050405020304" pitchFamily="18" charset="0"/>
              </a:rPr>
              <a:t>Padainuokime visi drauge dainele „Tau, mano Mamyte“.</a:t>
            </a:r>
          </a:p>
          <a:p>
            <a:pPr marL="0" indent="0">
              <a:buNone/>
            </a:pPr>
            <a:r>
              <a:rPr lang="lt-LT" sz="2400" u="sng" dirty="0">
                <a:solidFill>
                  <a:schemeClr val="tx1"/>
                </a:solidFill>
                <a:latin typeface="Times New Roman" panose="02020603050405020304" pitchFamily="18" charset="0"/>
                <a:cs typeface="Times New Roman" panose="02020603050405020304" pitchFamily="18" charset="0"/>
              </a:rPr>
              <a:t>pagal nuorodą</a:t>
            </a:r>
            <a:r>
              <a:rPr lang="lt-LT" sz="2400" u="sng" dirty="0" smtClean="0">
                <a:solidFill>
                  <a:schemeClr val="tx1"/>
                </a:solidFill>
                <a:latin typeface="Times New Roman" panose="02020603050405020304" pitchFamily="18" charset="0"/>
                <a:cs typeface="Times New Roman" panose="02020603050405020304" pitchFamily="18" charset="0"/>
              </a:rPr>
              <a:t>:</a:t>
            </a: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tx1"/>
                </a:solidFill>
                <a:latin typeface="Times New Roman" panose="02020603050405020304" pitchFamily="18" charset="0"/>
                <a:cs typeface="Times New Roman" panose="02020603050405020304" pitchFamily="18" charset="0"/>
                <a:hlinkClick r:id="rId4"/>
              </a:rPr>
              <a:t>https://</a:t>
            </a:r>
            <a:r>
              <a:rPr lang="en-US" sz="2400" b="1" dirty="0" smtClean="0">
                <a:solidFill>
                  <a:schemeClr val="tx1"/>
                </a:solidFill>
                <a:latin typeface="Times New Roman" panose="02020603050405020304" pitchFamily="18" charset="0"/>
                <a:cs typeface="Times New Roman" panose="02020603050405020304" pitchFamily="18" charset="0"/>
                <a:hlinkClick r:id="rId4"/>
              </a:rPr>
              <a:t>youtu.be/OX00rPrzRPs</a:t>
            </a: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392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2000" b="1" dirty="0" smtClean="0">
                <a:solidFill>
                  <a:schemeClr val="tx1"/>
                </a:solidFill>
                <a:latin typeface="Times New Roman" panose="02020603050405020304" pitchFamily="18" charset="0"/>
                <a:cs typeface="Times New Roman" panose="02020603050405020304" pitchFamily="18" charset="0"/>
              </a:rPr>
              <a:t>Kūrybinė užduotėlė </a:t>
            </a:r>
            <a:r>
              <a:rPr lang="lt-LT" sz="2000" dirty="0" smtClean="0">
                <a:solidFill>
                  <a:schemeClr val="tx1"/>
                </a:solidFill>
                <a:latin typeface="Times New Roman" panose="02020603050405020304" pitchFamily="18" charset="0"/>
                <a:cs typeface="Times New Roman" panose="02020603050405020304" pitchFamily="18" charset="0"/>
              </a:rPr>
              <a:t>– smulkiosios motorikos lavinimui.</a:t>
            </a:r>
            <a:br>
              <a:rPr lang="lt-LT" sz="2000" dirty="0" smtClean="0">
                <a:solidFill>
                  <a:schemeClr val="tx1"/>
                </a:solidFill>
                <a:latin typeface="Times New Roman" panose="02020603050405020304" pitchFamily="18" charset="0"/>
                <a:cs typeface="Times New Roman" panose="02020603050405020304" pitchFamily="18" charset="0"/>
              </a:rPr>
            </a:br>
            <a:r>
              <a:rPr lang="lt-LT" sz="2000" b="1" u="sng" dirty="0" smtClean="0">
                <a:solidFill>
                  <a:schemeClr val="tx1"/>
                </a:solidFill>
                <a:latin typeface="Times New Roman" panose="02020603050405020304" pitchFamily="18" charset="0"/>
                <a:cs typeface="Times New Roman" panose="02020603050405020304" pitchFamily="18" charset="0"/>
              </a:rPr>
              <a:t>Reikės:</a:t>
            </a:r>
            <a:r>
              <a:rPr lang="lt-LT" sz="2000" dirty="0" smtClean="0">
                <a:solidFill>
                  <a:schemeClr val="tx1"/>
                </a:solidFill>
                <a:latin typeface="Times New Roman" panose="02020603050405020304" pitchFamily="18" charset="0"/>
                <a:cs typeface="Times New Roman" panose="02020603050405020304" pitchFamily="18" charset="0"/>
              </a:rPr>
              <a:t> </a:t>
            </a:r>
            <a:r>
              <a:rPr lang="lt-LT" sz="2000" i="1" dirty="0" smtClean="0">
                <a:solidFill>
                  <a:schemeClr val="tx1"/>
                </a:solidFill>
                <a:latin typeface="Times New Roman" panose="02020603050405020304" pitchFamily="18" charset="0"/>
                <a:cs typeface="Times New Roman" panose="02020603050405020304" pitchFamily="18" charset="0"/>
              </a:rPr>
              <a:t>lapo, tamsaus pieštuko(ar flamasterio, kreidelės, sp.guašo). Galima piešti ir lauko aplinkoje ant asfalto ar trinkelių su kreidelėmis.</a:t>
            </a:r>
            <a:endParaRPr lang="en-US" sz="2000" i="1"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2204864"/>
            <a:ext cx="5400600" cy="4737898"/>
          </a:xfrm>
        </p:spPr>
      </p:pic>
    </p:spTree>
    <p:extLst>
      <p:ext uri="{BB962C8B-B14F-4D97-AF65-F5344CB8AC3E}">
        <p14:creationId xmlns:p14="http://schemas.microsoft.com/office/powerpoint/2010/main" val="4204883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659160"/>
          </a:xfrm>
        </p:spPr>
        <p:txBody>
          <a:bodyPr>
            <a:normAutofit/>
          </a:bodyPr>
          <a:lstStyle/>
          <a:p>
            <a:pPr algn="ctr"/>
            <a:r>
              <a:rPr lang="en-CA" sz="2800" dirty="0" smtClean="0">
                <a:solidFill>
                  <a:srgbClr val="C00000"/>
                </a:solidFill>
                <a:latin typeface="Times New Roman" panose="02020603050405020304" pitchFamily="18" charset="0"/>
                <a:cs typeface="Times New Roman" panose="02020603050405020304" pitchFamily="18" charset="0"/>
              </a:rPr>
              <a:t>U</a:t>
            </a:r>
            <a:r>
              <a:rPr lang="lt-LT" sz="2800" dirty="0" smtClean="0">
                <a:solidFill>
                  <a:srgbClr val="C00000"/>
                </a:solidFill>
                <a:latin typeface="Times New Roman" panose="02020603050405020304" pitchFamily="18" charset="0"/>
                <a:cs typeface="Times New Roman" panose="02020603050405020304" pitchFamily="18" charset="0"/>
              </a:rPr>
              <a:t>ŽDUOTĖLĖ – „Palaistyk gėlytes“</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268760"/>
            <a:ext cx="6407474" cy="5497264"/>
          </a:xfrm>
        </p:spPr>
      </p:pic>
    </p:spTree>
    <p:extLst>
      <p:ext uri="{BB962C8B-B14F-4D97-AF65-F5344CB8AC3E}">
        <p14:creationId xmlns:p14="http://schemas.microsoft.com/office/powerpoint/2010/main" val="3591675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16632"/>
            <a:ext cx="6347713" cy="1813768"/>
          </a:xfrm>
        </p:spPr>
        <p:txBody>
          <a:bodyPr>
            <a:normAutofit fontScale="90000"/>
          </a:bodyPr>
          <a:lstStyle/>
          <a:p>
            <a:r>
              <a:rPr lang="lt-LT" sz="2000" b="1" dirty="0">
                <a:solidFill>
                  <a:schemeClr val="tx1"/>
                </a:solidFill>
                <a:latin typeface="Times New Roman" panose="02020603050405020304" pitchFamily="18" charset="0"/>
                <a:cs typeface="Times New Roman" panose="02020603050405020304" pitchFamily="18" charset="0"/>
              </a:rPr>
              <a:t>Kadangi artėja ir pavasarinių švenčių bumas, verta pagalvoti apie smagias dovanėles. Muiliukai tikrai bus puikus pasirinkimas, nes gamindami juos, galite sudėti gražiausius linkėjimus, meilę ir šilumą...</a:t>
            </a:r>
            <a:br>
              <a:rPr lang="lt-LT" sz="2000" b="1" dirty="0">
                <a:solidFill>
                  <a:schemeClr val="tx1"/>
                </a:solidFill>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O jau ką kalbėti apie smagų procesą ir būvimą kartu su vaikais:) PRADĖKIME:)</a:t>
            </a:r>
            <a:r>
              <a:rPr lang="lt-LT" dirty="0"/>
              <a:t/>
            </a:r>
            <a:br>
              <a:rPr lang="lt-LT" dirty="0"/>
            </a:b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2204864"/>
            <a:ext cx="6377226" cy="4313485"/>
          </a:xfrm>
        </p:spPr>
      </p:pic>
    </p:spTree>
    <p:extLst>
      <p:ext uri="{BB962C8B-B14F-4D97-AF65-F5344CB8AC3E}">
        <p14:creationId xmlns:p14="http://schemas.microsoft.com/office/powerpoint/2010/main" val="329371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lh3.padlet.pics/AAv7eGzvTtKrjx0HHPt7GW4zGd4JzDWRYEMycgDV-b2rg4s3X6Gz2nluaKjzBjlyfhkY3N9oQr7KI9UK4mfsn0233bQCVTZd=w1366-h655-nu-rw-e365"/>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7584" y="116632"/>
            <a:ext cx="5676373" cy="662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05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88640"/>
            <a:ext cx="5003616" cy="6463006"/>
          </a:xfrm>
        </p:spPr>
      </p:pic>
    </p:spTree>
    <p:extLst>
      <p:ext uri="{BB962C8B-B14F-4D97-AF65-F5344CB8AC3E}">
        <p14:creationId xmlns:p14="http://schemas.microsoft.com/office/powerpoint/2010/main" val="237010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31161"/>
            <a:ext cx="5904656" cy="6861709"/>
          </a:xfrm>
        </p:spPr>
      </p:pic>
    </p:spTree>
    <p:extLst>
      <p:ext uri="{BB962C8B-B14F-4D97-AF65-F5344CB8AC3E}">
        <p14:creationId xmlns:p14="http://schemas.microsoft.com/office/powerpoint/2010/main" val="4034475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58" y="357290"/>
            <a:ext cx="8552886" cy="6168054"/>
          </a:xfrm>
        </p:spPr>
      </p:pic>
    </p:spTree>
    <p:extLst>
      <p:ext uri="{BB962C8B-B14F-4D97-AF65-F5344CB8AC3E}">
        <p14:creationId xmlns:p14="http://schemas.microsoft.com/office/powerpoint/2010/main" val="918964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09600"/>
            <a:ext cx="6417760" cy="2243336"/>
          </a:xfrm>
        </p:spPr>
        <p:txBody>
          <a:bodyPr>
            <a:normAutofit fontScale="90000"/>
          </a:bodyPr>
          <a:lstStyle/>
          <a:p>
            <a:r>
              <a:rPr lang="lt-LT" sz="2400" b="1" dirty="0">
                <a:solidFill>
                  <a:schemeClr val="tx1"/>
                </a:solidFill>
                <a:latin typeface="Times New Roman" panose="02020603050405020304" pitchFamily="18" charset="0"/>
                <a:cs typeface="Times New Roman" panose="02020603050405020304" pitchFamily="18" charset="0"/>
              </a:rPr>
              <a:t>VAKARO PASAKAITĖ</a:t>
            </a:r>
            <a: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b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br>
            <a: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 V. Lansbergio „Pelytė Zita ir jos mamytė“.</a:t>
            </a:r>
            <a:b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br>
            <a: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UŽDUOTĖLĖ: išklausę pasakėlę, pagalvokite ir pasakykite: „kuo vardu buvo pelytė?, kur ji gyveno? </a:t>
            </a:r>
            <a:r>
              <a:rPr lang="lt-LT" sz="2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a:t>
            </a:r>
            <a: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 ji bijojo?</a:t>
            </a:r>
            <a:b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br>
            <a: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r>
            <a:b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br>
            <a:r>
              <a:rPr lang="lt-LT" sz="2400" b="1" dirty="0">
                <a:solidFill>
                  <a:schemeClr val="tx1"/>
                </a:solidFill>
                <a:latin typeface="Times New Roman" panose="02020603050405020304" pitchFamily="18" charset="0"/>
                <a:cs typeface="Times New Roman" panose="02020603050405020304" pitchFamily="18" charset="0"/>
              </a:rPr>
              <a:t/>
            </a:r>
            <a:br>
              <a:rPr lang="lt-LT" sz="2400" b="1" dirty="0">
                <a:solidFill>
                  <a:schemeClr val="tx1"/>
                </a:solidFill>
                <a:latin typeface="Times New Roman" panose="02020603050405020304" pitchFamily="18" charset="0"/>
                <a:cs typeface="Times New Roman" panose="02020603050405020304" pitchFamily="18" charset="0"/>
              </a:rPr>
            </a:br>
            <a:endParaRPr lang="en-US" sz="2400" b="1" dirty="0"/>
          </a:p>
        </p:txBody>
      </p:sp>
      <p:sp>
        <p:nvSpPr>
          <p:cNvPr id="3" name="Content Placeholder 2"/>
          <p:cNvSpPr>
            <a:spLocks noGrp="1"/>
          </p:cNvSpPr>
          <p:nvPr>
            <p:ph idx="1"/>
          </p:nvPr>
        </p:nvSpPr>
        <p:spPr>
          <a:xfrm>
            <a:off x="539552" y="2708920"/>
            <a:ext cx="6450255" cy="3448725"/>
          </a:xfrm>
        </p:spPr>
        <p:txBody>
          <a:bodyPr>
            <a:normAutofit/>
          </a:bodyPr>
          <a:lstStyle/>
          <a:p>
            <a:pPr marL="0" indent="0">
              <a:buNone/>
            </a:pPr>
            <a:r>
              <a:rPr lang="lt-LT" sz="2000" dirty="0" smtClean="0">
                <a:solidFill>
                  <a:schemeClr val="tx1"/>
                </a:solidFill>
                <a:latin typeface="Times New Roman" panose="02020603050405020304" pitchFamily="18" charset="0"/>
                <a:cs typeface="Times New Roman" panose="02020603050405020304" pitchFamily="18" charset="0"/>
                <a:hlinkClick r:id="rId2"/>
              </a:rPr>
              <a:t>Pagal nuorodą:</a:t>
            </a:r>
          </a:p>
          <a:p>
            <a:pPr marL="0" indent="0">
              <a:buNone/>
            </a:pPr>
            <a:r>
              <a:rPr lang="en-US" sz="2000" dirty="0" smtClean="0">
                <a:solidFill>
                  <a:schemeClr val="tx1"/>
                </a:solidFill>
                <a:latin typeface="Times New Roman" panose="02020603050405020304" pitchFamily="18" charset="0"/>
                <a:cs typeface="Times New Roman" panose="02020603050405020304" pitchFamily="18" charset="0"/>
                <a:hlinkClick r:id="rId2"/>
              </a:rPr>
              <a:t>https://youtu.be/D_WFF3dOSQQ</a:t>
            </a:r>
            <a:endParaRPr lang="lt-LT" sz="20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355976" y="2996952"/>
            <a:ext cx="4392488" cy="3861048"/>
          </a:xfrm>
          <a:prstGeom prst="rect">
            <a:avLst/>
          </a:prstGeom>
        </p:spPr>
      </p:pic>
    </p:spTree>
    <p:extLst>
      <p:ext uri="{BB962C8B-B14F-4D97-AF65-F5344CB8AC3E}">
        <p14:creationId xmlns:p14="http://schemas.microsoft.com/office/powerpoint/2010/main" val="2161459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6050633" cy="1196752"/>
          </a:xfrm>
        </p:spPr>
        <p:txBody>
          <a:bodyPr>
            <a:normAutofit fontScale="90000"/>
          </a:bodyPr>
          <a:lstStyle/>
          <a:p>
            <a:pPr algn="ctr"/>
            <a:r>
              <a:rPr lang="lt-LT" sz="3100" b="1" dirty="0" smtClean="0">
                <a:solidFill>
                  <a:schemeClr val="tx1"/>
                </a:solidFill>
                <a:latin typeface="Times New Roman" panose="02020603050405020304" pitchFamily="18" charset="0"/>
                <a:cs typeface="Times New Roman" panose="02020603050405020304" pitchFamily="18" charset="0"/>
              </a:rPr>
              <a:t>Ketvirtadienis</a:t>
            </a:r>
            <a:r>
              <a:rPr lang="lt-LT" sz="3100" b="1" dirty="0">
                <a:solidFill>
                  <a:srgbClr val="002060"/>
                </a:solidFill>
                <a:latin typeface="Times New Roman" panose="02020603050405020304" pitchFamily="18" charset="0"/>
                <a:cs typeface="Times New Roman" panose="02020603050405020304" pitchFamily="18" charset="0"/>
              </a:rPr>
              <a:t/>
            </a:r>
            <a:br>
              <a:rPr lang="lt-LT" sz="3100" b="1" dirty="0">
                <a:solidFill>
                  <a:srgbClr val="002060"/>
                </a:solidFill>
                <a:latin typeface="Times New Roman" panose="02020603050405020304" pitchFamily="18" charset="0"/>
                <a:cs typeface="Times New Roman" panose="02020603050405020304" pitchFamily="18" charset="0"/>
              </a:rPr>
            </a:br>
            <a:r>
              <a:rPr lang="lt-LT" sz="3100" b="1" dirty="0" smtClean="0">
                <a:solidFill>
                  <a:srgbClr val="002060"/>
                </a:solidFill>
                <a:latin typeface="Times New Roman" panose="02020603050405020304" pitchFamily="18" charset="0"/>
                <a:cs typeface="Times New Roman" panose="02020603050405020304" pitchFamily="18" charset="0"/>
              </a:rPr>
              <a:t>IŠŠŪKIS </a:t>
            </a:r>
            <a:r>
              <a:rPr lang="lt-LT" sz="3100" b="1" dirty="0">
                <a:solidFill>
                  <a:srgbClr val="002060"/>
                </a:solidFill>
                <a:latin typeface="Times New Roman" panose="02020603050405020304" pitchFamily="18" charset="0"/>
                <a:cs typeface="Times New Roman" panose="02020603050405020304" pitchFamily="18" charset="0"/>
              </a:rPr>
              <a:t>TĖČIAMS </a:t>
            </a:r>
            <a:r>
              <a:rPr lang="lt-LT" sz="3100" b="1" dirty="0">
                <a:solidFill>
                  <a:srgbClr val="FF0000"/>
                </a:solidFill>
                <a:latin typeface="Times New Roman" panose="02020603050405020304" pitchFamily="18" charset="0"/>
                <a:cs typeface="Times New Roman" panose="02020603050405020304" pitchFamily="18" charset="0"/>
              </a:rPr>
              <a:t>(mamai laisvadienis :)))</a:t>
            </a:r>
            <a:br>
              <a:rPr lang="lt-LT" sz="3100" b="1" dirty="0">
                <a:solidFill>
                  <a:srgbClr val="FF0000"/>
                </a:solidFill>
                <a:latin typeface="Times New Roman" panose="02020603050405020304" pitchFamily="18" charset="0"/>
                <a:cs typeface="Times New Roman" panose="02020603050405020304" pitchFamily="18" charset="0"/>
              </a:rPr>
            </a:br>
            <a:endParaRPr lang="en-US" sz="31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9512" y="1412776"/>
            <a:ext cx="6777801" cy="4968552"/>
          </a:xfrm>
        </p:spPr>
        <p:txBody>
          <a:bodyPr/>
          <a:lstStyle/>
          <a:p>
            <a:pPr marL="0" indent="0">
              <a:buNone/>
            </a:pPr>
            <a:r>
              <a:rPr lang="lt-LT" sz="2000" b="1" i="1" dirty="0" smtClean="0">
                <a:solidFill>
                  <a:schemeClr val="tx1"/>
                </a:solidFill>
                <a:latin typeface="Times New Roman" panose="02020603050405020304" pitchFamily="18" charset="0"/>
                <a:cs typeface="Times New Roman" panose="02020603050405020304" pitchFamily="18" charset="0"/>
              </a:rPr>
              <a:t>Jeigu </a:t>
            </a:r>
            <a:r>
              <a:rPr lang="lt-LT" sz="2000" b="1" i="1" dirty="0">
                <a:solidFill>
                  <a:schemeClr val="tx1"/>
                </a:solidFill>
                <a:latin typeface="Times New Roman" panose="02020603050405020304" pitchFamily="18" charset="0"/>
                <a:cs typeface="Times New Roman" panose="02020603050405020304" pitchFamily="18" charset="0"/>
              </a:rPr>
              <a:t>yra galimybė šios dienos užduotėles vaikučiai atlieka su tėčiais(šią dieną galima sukeisti su kitos dienos planu), svarbu, kad ir tėtis dalyvautų vaikų ugdyme :)))</a:t>
            </a:r>
            <a:br>
              <a:rPr lang="lt-LT" sz="2000" b="1" i="1"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LABAS RYTAS TĖČIUI :)</a:t>
            </a:r>
            <a:br>
              <a:rPr lang="lt-LT" sz="2000" b="1" i="1"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Motyvacinė mankšta prasidedančiai dienelei, pasipuošiame skarelėmis, pabūsime piratais)))) PIRMYN !!!</a:t>
            </a:r>
          </a:p>
          <a:p>
            <a:pPr marL="0" indent="0">
              <a:buNone/>
            </a:pPr>
            <a:endParaRPr lang="lt-LT" sz="2000" b="1" dirty="0">
              <a:latin typeface="Times New Roman" panose="02020603050405020304" pitchFamily="18" charset="0"/>
              <a:cs typeface="Times New Roman" panose="02020603050405020304" pitchFamily="18" charset="0"/>
              <a:hlinkClick r:id="rId2"/>
            </a:endParaRPr>
          </a:p>
          <a:p>
            <a:pPr marL="0" indent="0">
              <a:buNone/>
            </a:pPr>
            <a:endParaRPr lang="lt-LT" sz="2000" b="1" dirty="0" smtClean="0">
              <a:latin typeface="Times New Roman" panose="02020603050405020304" pitchFamily="18" charset="0"/>
              <a:cs typeface="Times New Roman" panose="02020603050405020304" pitchFamily="18" charset="0"/>
              <a:hlinkClick r:id="rId2"/>
            </a:endParaRPr>
          </a:p>
          <a:p>
            <a:pPr marL="0" indent="0">
              <a:buNone/>
            </a:pPr>
            <a:r>
              <a:rPr lang="en-US" sz="2000" b="1" dirty="0" smtClean="0">
                <a:latin typeface="Times New Roman" panose="02020603050405020304" pitchFamily="18" charset="0"/>
                <a:cs typeface="Times New Roman" panose="02020603050405020304" pitchFamily="18" charset="0"/>
                <a:hlinkClick r:id="rId2"/>
              </a:rPr>
              <a:t>https</a:t>
            </a:r>
            <a:r>
              <a:rPr lang="en-US" sz="2000" b="1" dirty="0">
                <a:latin typeface="Times New Roman" panose="02020603050405020304" pitchFamily="18" charset="0"/>
                <a:cs typeface="Times New Roman" panose="02020603050405020304" pitchFamily="18" charset="0"/>
                <a:hlinkClick r:id="rId2"/>
              </a:rPr>
              <a:t>://</a:t>
            </a:r>
            <a:r>
              <a:rPr lang="en-US" sz="2000" b="1" dirty="0" smtClean="0">
                <a:latin typeface="Times New Roman" panose="02020603050405020304" pitchFamily="18" charset="0"/>
                <a:cs typeface="Times New Roman" panose="02020603050405020304" pitchFamily="18" charset="0"/>
                <a:hlinkClick r:id="rId2"/>
              </a:rPr>
              <a:t>youtu.be/Veb2aqddbbk</a:t>
            </a:r>
            <a:endParaRPr lang="lt-LT" sz="2000" b="1" dirty="0" smtClean="0">
              <a:latin typeface="Times New Roman" panose="02020603050405020304" pitchFamily="18" charset="0"/>
              <a:cs typeface="Times New Roman" panose="02020603050405020304" pitchFamily="18" charset="0"/>
            </a:endParaRPr>
          </a:p>
          <a:p>
            <a:pPr marL="0" indent="0">
              <a:buNone/>
            </a:pPr>
            <a:endParaRPr lang="en-US" sz="2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923340" y="3804316"/>
            <a:ext cx="4067944" cy="3053684"/>
          </a:xfrm>
          <a:prstGeom prst="rect">
            <a:avLst/>
          </a:prstGeom>
        </p:spPr>
      </p:pic>
    </p:spTree>
    <p:extLst>
      <p:ext uri="{BB962C8B-B14F-4D97-AF65-F5344CB8AC3E}">
        <p14:creationId xmlns:p14="http://schemas.microsoft.com/office/powerpoint/2010/main" val="3746562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7" y="609600"/>
            <a:ext cx="7418787" cy="1091208"/>
          </a:xfrm>
        </p:spPr>
        <p:txBody>
          <a:bodyPr>
            <a:noAutofit/>
          </a:bodyPr>
          <a:lstStyle/>
          <a:p>
            <a:r>
              <a:rPr lang="lt-LT" sz="2400" b="1" i="1" dirty="0" smtClean="0">
                <a:solidFill>
                  <a:schemeClr val="tx1"/>
                </a:solidFill>
                <a:latin typeface="Times New Roman" panose="02020603050405020304" pitchFamily="18" charset="0"/>
                <a:cs typeface="Times New Roman" panose="02020603050405020304" pitchFamily="18" charset="0"/>
              </a:rPr>
              <a:t>Tikslas </a:t>
            </a:r>
            <a:r>
              <a:rPr lang="lt-LT" sz="2400" i="1" dirty="0" smtClean="0">
                <a:solidFill>
                  <a:schemeClr val="tx1"/>
                </a:solidFill>
                <a:latin typeface="Times New Roman" panose="02020603050405020304" pitchFamily="18" charset="0"/>
                <a:cs typeface="Times New Roman" panose="02020603050405020304" pitchFamily="18" charset="0"/>
              </a:rPr>
              <a:t>- išreikšti </a:t>
            </a:r>
            <a:r>
              <a:rPr lang="lt-LT" sz="2400" i="1" dirty="0">
                <a:solidFill>
                  <a:schemeClr val="tx1"/>
                </a:solidFill>
                <a:latin typeface="Times New Roman" panose="02020603050405020304" pitchFamily="18" charset="0"/>
                <a:cs typeface="Times New Roman" panose="02020603050405020304" pitchFamily="18" charset="0"/>
              </a:rPr>
              <a:t>pagarbą, meilę ir padėką savo mamoms ir močiutėms.</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8" y="1700808"/>
            <a:ext cx="7058745" cy="4896544"/>
          </a:xfrm>
        </p:spPr>
        <p:txBody>
          <a:bodyPr>
            <a:normAutofit/>
          </a:bodyPr>
          <a:lstStyle/>
          <a:p>
            <a:pPr marL="0" indent="0">
              <a:buNone/>
            </a:pPr>
            <a:r>
              <a:rPr lang="lt-LT" b="1" dirty="0" smtClean="0">
                <a:solidFill>
                  <a:schemeClr val="tx1"/>
                </a:solidFill>
                <a:latin typeface="Times New Roman" panose="02020603050405020304" pitchFamily="18" charset="0"/>
                <a:cs typeface="Times New Roman" panose="02020603050405020304" pitchFamily="18" charset="0"/>
              </a:rPr>
              <a:t>Uždaviniai:</a:t>
            </a:r>
          </a:p>
          <a:p>
            <a:r>
              <a:rPr lang="lt-LT" b="1" dirty="0" smtClean="0">
                <a:solidFill>
                  <a:schemeClr val="tx1"/>
                </a:solidFill>
                <a:latin typeface="Times New Roman" panose="02020603050405020304" pitchFamily="18" charset="0"/>
                <a:cs typeface="Times New Roman" panose="02020603050405020304" pitchFamily="18" charset="0"/>
              </a:rPr>
              <a:t>Tiksliau atlikti judesius plaštaka ir pirštais bei kaire arba dešine ranka ir koja;</a:t>
            </a:r>
          </a:p>
          <a:p>
            <a:r>
              <a:rPr lang="lt-LT" b="1" dirty="0" smtClean="0">
                <a:solidFill>
                  <a:schemeClr val="tx1"/>
                </a:solidFill>
                <a:latin typeface="Times New Roman" panose="02020603050405020304" pitchFamily="18" charset="0"/>
                <a:cs typeface="Times New Roman" panose="02020603050405020304" pitchFamily="18" charset="0"/>
              </a:rPr>
              <a:t>Skatinti įveikti kliūtis ir išbandyti paties stebėtus </a:t>
            </a:r>
            <a:r>
              <a:rPr lang="lt-LT" b="1" dirty="0">
                <a:solidFill>
                  <a:schemeClr val="tx1"/>
                </a:solidFill>
                <a:latin typeface="Times New Roman" panose="02020603050405020304" pitchFamily="18" charset="0"/>
                <a:cs typeface="Times New Roman" panose="02020603050405020304" pitchFamily="18" charset="0"/>
              </a:rPr>
              <a:t>veikimo </a:t>
            </a:r>
            <a:r>
              <a:rPr lang="lt-LT" b="1" dirty="0" smtClean="0">
                <a:solidFill>
                  <a:schemeClr val="tx1"/>
                </a:solidFill>
                <a:latin typeface="Times New Roman" panose="02020603050405020304" pitchFamily="18" charset="0"/>
                <a:cs typeface="Times New Roman" panose="02020603050405020304" pitchFamily="18" charset="0"/>
              </a:rPr>
              <a:t>būdus;</a:t>
            </a:r>
          </a:p>
          <a:p>
            <a:r>
              <a:rPr lang="lt-LT" b="1" dirty="0" smtClean="0">
                <a:solidFill>
                  <a:schemeClr val="tx1"/>
                </a:solidFill>
                <a:latin typeface="Times New Roman" panose="02020603050405020304" pitchFamily="18" charset="0"/>
                <a:cs typeface="Times New Roman" panose="02020603050405020304" pitchFamily="18" charset="0"/>
              </a:rPr>
              <a:t>Kalbėti, pasakoti apie tai, ką mato ir matė, girdi ir girdėjo, vartojant girdėtus naujus žodžius;</a:t>
            </a:r>
          </a:p>
          <a:p>
            <a:r>
              <a:rPr lang="lt-LT" b="1" dirty="0" smtClean="0">
                <a:solidFill>
                  <a:schemeClr val="tx1"/>
                </a:solidFill>
                <a:latin typeface="Times New Roman" panose="02020603050405020304" pitchFamily="18" charset="0"/>
                <a:cs typeface="Times New Roman" panose="02020603050405020304" pitchFamily="18" charset="0"/>
              </a:rPr>
              <a:t>Skaityti knygelių paveiksėlius, įvardyti veikėjų bruožus, veiksmus;</a:t>
            </a:r>
          </a:p>
          <a:p>
            <a:r>
              <a:rPr lang="lt-LT" b="1" dirty="0" smtClean="0">
                <a:solidFill>
                  <a:schemeClr val="tx1"/>
                </a:solidFill>
                <a:latin typeface="Times New Roman" panose="02020603050405020304" pitchFamily="18" charset="0"/>
                <a:cs typeface="Times New Roman" panose="02020603050405020304" pitchFamily="18" charset="0"/>
              </a:rPr>
              <a:t>Eksperimentuoti </a:t>
            </a:r>
            <a:r>
              <a:rPr lang="lt-LT" b="1" dirty="0">
                <a:solidFill>
                  <a:schemeClr val="tx1"/>
                </a:solidFill>
                <a:latin typeface="Times New Roman" panose="02020603050405020304" pitchFamily="18" charset="0"/>
                <a:cs typeface="Times New Roman" panose="02020603050405020304" pitchFamily="18" charset="0"/>
              </a:rPr>
              <a:t>dailės medžiagomis ir priemonėmis, </a:t>
            </a:r>
            <a:r>
              <a:rPr lang="lt-LT" b="1" dirty="0" smtClean="0">
                <a:solidFill>
                  <a:schemeClr val="tx1"/>
                </a:solidFill>
                <a:latin typeface="Times New Roman" panose="02020603050405020304" pitchFamily="18" charset="0"/>
                <a:cs typeface="Times New Roman" panose="02020603050405020304" pitchFamily="18" charset="0"/>
              </a:rPr>
              <a:t>atrandant </a:t>
            </a:r>
            <a:r>
              <a:rPr lang="lt-LT" b="1" dirty="0">
                <a:solidFill>
                  <a:schemeClr val="tx1"/>
                </a:solidFill>
                <a:latin typeface="Times New Roman" panose="02020603050405020304" pitchFamily="18" charset="0"/>
                <a:cs typeface="Times New Roman" panose="02020603050405020304" pitchFamily="18" charset="0"/>
              </a:rPr>
              <a:t>spalvų, linijų, formų</a:t>
            </a:r>
            <a:r>
              <a:rPr lang="lt-LT" b="1" dirty="0" smtClean="0">
                <a:solidFill>
                  <a:schemeClr val="tx1"/>
                </a:solidFill>
                <a:latin typeface="Times New Roman" panose="02020603050405020304" pitchFamily="18" charset="0"/>
                <a:cs typeface="Times New Roman" panose="02020603050405020304" pitchFamily="18" charset="0"/>
              </a:rPr>
              <a:t>, įvairovę. </a:t>
            </a:r>
          </a:p>
        </p:txBody>
      </p:sp>
    </p:spTree>
    <p:extLst>
      <p:ext uri="{BB962C8B-B14F-4D97-AF65-F5344CB8AC3E}">
        <p14:creationId xmlns:p14="http://schemas.microsoft.com/office/powerpoint/2010/main" val="18879145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0" y="116632"/>
            <a:ext cx="6347713" cy="648072"/>
          </a:xfrm>
        </p:spPr>
        <p:txBody>
          <a:bodyPr>
            <a:normAutofit/>
          </a:bodyPr>
          <a:lstStyle/>
          <a:p>
            <a:pPr algn="ct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55576" y="1124744"/>
            <a:ext cx="8064896" cy="5328592"/>
          </a:xfrm>
        </p:spPr>
        <p:txBody>
          <a:bodyPr>
            <a:normAutofit fontScale="85000" lnSpcReduction="20000"/>
          </a:bodyPr>
          <a:lstStyle/>
          <a:p>
            <a:r>
              <a:rPr lang="lt-LT" sz="3100" b="1" dirty="0" smtClean="0">
                <a:solidFill>
                  <a:schemeClr val="tx1"/>
                </a:solidFill>
                <a:latin typeface="Times New Roman" panose="02020603050405020304" pitchFamily="18" charset="0"/>
                <a:cs typeface="Times New Roman" panose="02020603050405020304" pitchFamily="18" charset="0"/>
              </a:rPr>
              <a:t>Kartu su tėčiais, vaikučiai, paskaitykite eilėraštį.</a:t>
            </a:r>
          </a:p>
          <a:p>
            <a:pPr marL="0" indent="0" algn="ctr">
              <a:buNone/>
            </a:pPr>
            <a:r>
              <a:rPr lang="lt-LT" sz="2600" b="1" dirty="0" smtClean="0">
                <a:solidFill>
                  <a:schemeClr val="tx1"/>
                </a:solidFill>
                <a:latin typeface="Times New Roman" panose="02020603050405020304" pitchFamily="18" charset="0"/>
                <a:cs typeface="Times New Roman" panose="02020603050405020304" pitchFamily="18" charset="0"/>
              </a:rPr>
              <a:t>Mamytė </a:t>
            </a:r>
            <a:r>
              <a:rPr lang="lt-LT" sz="2600" b="1" dirty="0">
                <a:solidFill>
                  <a:schemeClr val="tx1"/>
                </a:solidFill>
                <a:latin typeface="Times New Roman" panose="02020603050405020304" pitchFamily="18" charset="0"/>
                <a:cs typeface="Times New Roman" panose="02020603050405020304" pitchFamily="18" charset="0"/>
              </a:rPr>
              <a:t>- gražiausias žiedas iš visų</a:t>
            </a:r>
          </a:p>
          <a:p>
            <a:pPr marL="0" indent="0" algn="ctr">
              <a:buNone/>
            </a:pPr>
            <a:r>
              <a:rPr lang="lt-LT" sz="2900" dirty="0">
                <a:solidFill>
                  <a:schemeClr val="tx1"/>
                </a:solidFill>
                <a:latin typeface="Times New Roman" panose="02020603050405020304" pitchFamily="18" charset="0"/>
                <a:cs typeface="Times New Roman" panose="02020603050405020304" pitchFamily="18" charset="0"/>
              </a:rPr>
              <a:t>Tu šviesi kaip saulė,</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Kaip rytų aušra.</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Už tave pasauly</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Geresnės nėra.</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Tau karšta saulytė</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Siunčia spindulių…</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Dar karščiau, mamyte,</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Aš tave myliu.</a:t>
            </a:r>
          </a:p>
          <a:p>
            <a:pPr marL="0" indent="0" algn="ctr">
              <a:buNone/>
            </a:pPr>
            <a:r>
              <a:rPr lang="lt-LT" sz="2900" dirty="0">
                <a:solidFill>
                  <a:schemeClr val="tx1"/>
                </a:solidFill>
                <a:latin typeface="Times New Roman" panose="02020603050405020304" pitchFamily="18" charset="0"/>
                <a:cs typeface="Times New Roman" panose="02020603050405020304" pitchFamily="18" charset="0"/>
              </a:rPr>
              <a:t>Mama, mano mama,</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Aš tave myliu!-</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Tau vėjelis šlama</a:t>
            </a:r>
            <a:br>
              <a:rPr lang="lt-LT" sz="2900" dirty="0">
                <a:solidFill>
                  <a:schemeClr val="tx1"/>
                </a:solidFill>
                <a:latin typeface="Times New Roman" panose="02020603050405020304" pitchFamily="18" charset="0"/>
                <a:cs typeface="Times New Roman" panose="02020603050405020304" pitchFamily="18" charset="0"/>
              </a:rPr>
            </a:br>
            <a:r>
              <a:rPr lang="lt-LT" sz="2900" dirty="0">
                <a:solidFill>
                  <a:schemeClr val="tx1"/>
                </a:solidFill>
                <a:latin typeface="Times New Roman" panose="02020603050405020304" pitchFamily="18" charset="0"/>
                <a:cs typeface="Times New Roman" panose="02020603050405020304" pitchFamily="18" charset="0"/>
              </a:rPr>
              <a:t>Tarp margų gėlių.</a:t>
            </a:r>
            <a:br>
              <a:rPr lang="lt-LT" sz="2900" dirty="0">
                <a:solidFill>
                  <a:schemeClr val="tx1"/>
                </a:solidFill>
                <a:latin typeface="Times New Roman" panose="02020603050405020304" pitchFamily="18" charset="0"/>
                <a:cs typeface="Times New Roman" panose="02020603050405020304" pitchFamily="18" charset="0"/>
              </a:rPr>
            </a:br>
            <a:endParaRPr lang="en-US" sz="29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824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2800" b="1" dirty="0" smtClean="0">
                <a:solidFill>
                  <a:schemeClr val="tx1"/>
                </a:solidFill>
                <a:latin typeface="Times New Roman" panose="02020603050405020304" pitchFamily="18" charset="0"/>
                <a:cs typeface="Times New Roman" panose="02020603050405020304" pitchFamily="18" charset="0"/>
              </a:rPr>
              <a:t>Padainuokite ir pašokite kartu</a:t>
            </a:r>
            <a:r>
              <a:rPr lang="lt-LT"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9" y="1556792"/>
            <a:ext cx="6347714" cy="4484571"/>
          </a:xfrm>
        </p:spPr>
        <p:txBody>
          <a:bodyPr/>
          <a:lstStyle/>
          <a:p>
            <a:pPr marL="0" indent="0">
              <a:buNone/>
            </a:pPr>
            <a:r>
              <a:rPr lang="lt-LT" sz="2400" u="sng" dirty="0" smtClean="0">
                <a:hlinkClick r:id="rId2"/>
              </a:rPr>
              <a:t> </a:t>
            </a:r>
            <a:r>
              <a:rPr lang="en-US" sz="2400" u="sng" dirty="0" smtClean="0">
                <a:hlinkClick r:id="rId2"/>
              </a:rPr>
              <a:t>https</a:t>
            </a:r>
            <a:r>
              <a:rPr lang="en-US" sz="2400" u="sng" dirty="0">
                <a:hlinkClick r:id="rId2"/>
              </a:rPr>
              <a:t>://</a:t>
            </a:r>
            <a:r>
              <a:rPr lang="en-US" sz="2400" u="sng" dirty="0" smtClean="0">
                <a:hlinkClick r:id="rId2"/>
              </a:rPr>
              <a:t>youtu.be/TgdRgcOKoJg</a:t>
            </a:r>
            <a:endParaRPr lang="lt-LT" sz="2400" u="sng"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755576" y="2276872"/>
            <a:ext cx="5328592" cy="4000016"/>
          </a:xfrm>
          <a:prstGeom prst="rect">
            <a:avLst/>
          </a:prstGeom>
        </p:spPr>
      </p:pic>
    </p:spTree>
    <p:extLst>
      <p:ext uri="{BB962C8B-B14F-4D97-AF65-F5344CB8AC3E}">
        <p14:creationId xmlns:p14="http://schemas.microsoft.com/office/powerpoint/2010/main" val="1630056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25" y="0"/>
            <a:ext cx="8066857" cy="1700808"/>
          </a:xfrm>
        </p:spPr>
        <p:txBody>
          <a:bodyPr>
            <a:noAutofit/>
          </a:bodyPr>
          <a:lstStyle/>
          <a:p>
            <a:pPr algn="ctr"/>
            <a:r>
              <a:rPr lang="lt-LT" sz="1800" b="1" dirty="0" smtClean="0">
                <a:solidFill>
                  <a:schemeClr val="tx1"/>
                </a:solidFill>
                <a:latin typeface="Times New Roman" panose="02020603050405020304" pitchFamily="18" charset="0"/>
                <a:cs typeface="Times New Roman" panose="02020603050405020304" pitchFamily="18" charset="0"/>
              </a:rPr>
              <a:t>Kūrybinė veikla – „Vazelė gėlytėms“</a:t>
            </a:r>
            <a:r>
              <a:rPr lang="lt-LT" sz="1800" b="1" dirty="0">
                <a:solidFill>
                  <a:schemeClr val="tx1"/>
                </a:solidFill>
                <a:latin typeface="Times New Roman" panose="02020603050405020304" pitchFamily="18" charset="0"/>
                <a:cs typeface="Times New Roman" panose="02020603050405020304" pitchFamily="18" charset="0"/>
              </a:rPr>
              <a:t/>
            </a:r>
            <a:br>
              <a:rPr lang="lt-LT" sz="1800" b="1" dirty="0">
                <a:solidFill>
                  <a:schemeClr val="tx1"/>
                </a:solidFill>
                <a:latin typeface="Times New Roman" panose="02020603050405020304" pitchFamily="18" charset="0"/>
                <a:cs typeface="Times New Roman" panose="02020603050405020304" pitchFamily="18" charset="0"/>
              </a:rPr>
            </a:br>
            <a:r>
              <a:rPr lang="lt-LT" sz="1800" b="1" u="sng" dirty="0">
                <a:solidFill>
                  <a:schemeClr val="tx1"/>
                </a:solidFill>
                <a:latin typeface="Times New Roman" panose="02020603050405020304" pitchFamily="18" charset="0"/>
                <a:cs typeface="Times New Roman" panose="02020603050405020304" pitchFamily="18" charset="0"/>
              </a:rPr>
              <a:t>Reikės</a:t>
            </a:r>
            <a:r>
              <a:rPr lang="lt-LT" sz="1800" dirty="0">
                <a:solidFill>
                  <a:schemeClr val="tx1"/>
                </a:solidFill>
                <a:latin typeface="Times New Roman" panose="02020603050405020304" pitchFamily="18" charset="0"/>
                <a:cs typeface="Times New Roman" panose="02020603050405020304" pitchFamily="18" charset="0"/>
              </a:rPr>
              <a:t>: </a:t>
            </a:r>
            <a:r>
              <a:rPr lang="lt-LT" sz="1800" i="1" dirty="0">
                <a:solidFill>
                  <a:schemeClr val="tx1"/>
                </a:solidFill>
                <a:latin typeface="Times New Roman" panose="02020603050405020304" pitchFamily="18" charset="0"/>
                <a:cs typeface="Times New Roman" panose="02020603050405020304" pitchFamily="18" charset="0"/>
              </a:rPr>
              <a:t>guašą sumaišyti su lipalu, kad geriau laikytųsi dažai ant stiklainiuko</a:t>
            </a:r>
            <a:r>
              <a:rPr lang="lt-LT" sz="1800" i="1" dirty="0" smtClean="0">
                <a:solidFill>
                  <a:schemeClr val="tx1"/>
                </a:solidFill>
                <a:latin typeface="Times New Roman" panose="02020603050405020304" pitchFamily="18" charset="0"/>
                <a:cs typeface="Times New Roman" panose="02020603050405020304" pitchFamily="18" charset="0"/>
              </a:rPr>
              <a:t>...</a:t>
            </a:r>
            <a:br>
              <a:rPr lang="lt-LT" sz="1800" i="1" dirty="0" smtClean="0">
                <a:solidFill>
                  <a:schemeClr val="tx1"/>
                </a:solidFill>
                <a:latin typeface="Times New Roman" panose="02020603050405020304" pitchFamily="18" charset="0"/>
                <a:cs typeface="Times New Roman" panose="02020603050405020304" pitchFamily="18" charset="0"/>
              </a:rPr>
            </a:br>
            <a:r>
              <a:rPr lang="lt-LT" sz="1800" i="1" dirty="0" smtClean="0">
                <a:solidFill>
                  <a:schemeClr val="tx1"/>
                </a:solidFill>
                <a:latin typeface="Times New Roman" panose="02020603050405020304" pitchFamily="18" charset="0"/>
                <a:cs typeface="Times New Roman" panose="02020603050405020304" pitchFamily="18" charset="0"/>
              </a:rPr>
              <a:t>Pasivaikščiojimo lauke metu pasiskinkite po keletą pievų žiedelių ar iš  gėlių darželio, sukompanuokite puokštelę ir pamerkite į savo pagamintą vazelę. </a:t>
            </a:r>
            <a:r>
              <a:rPr lang="lt-LT" sz="1800" i="1" dirty="0">
                <a:solidFill>
                  <a:schemeClr val="tx1"/>
                </a:solidFill>
                <a:latin typeface="Times New Roman" panose="02020603050405020304" pitchFamily="18" charset="0"/>
                <a:cs typeface="Times New Roman" panose="02020603050405020304" pitchFamily="18" charset="0"/>
              </a:rPr>
              <a:t/>
            </a:r>
            <a:br>
              <a:rPr lang="lt-LT" sz="1800" i="1" dirty="0">
                <a:solidFill>
                  <a:schemeClr val="tx1"/>
                </a:solidFill>
                <a:latin typeface="Times New Roman" panose="02020603050405020304" pitchFamily="18" charset="0"/>
                <a:cs typeface="Times New Roman" panose="02020603050405020304" pitchFamily="18" charset="0"/>
              </a:rPr>
            </a:br>
            <a:endParaRPr lang="en-US" sz="1800" i="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25" y="1813539"/>
            <a:ext cx="3502423" cy="5044461"/>
          </a:xfrm>
          <a:prstGeom prst="rect">
            <a:avLst/>
          </a:prstGeom>
        </p:spPr>
      </p:pic>
      <p:pic>
        <p:nvPicPr>
          <p:cNvPr id="7" name="Content Placeholder 6"/>
          <p:cNvPicPr>
            <a:picLocks noGrp="1" noChangeAspect="1"/>
          </p:cNvPicPr>
          <p:nvPr>
            <p:ph idx="1"/>
          </p:nvPr>
        </p:nvPicPr>
        <p:blipFill>
          <a:blip r:embed="rId3"/>
          <a:stretch>
            <a:fillRect/>
          </a:stretch>
        </p:blipFill>
        <p:spPr>
          <a:xfrm>
            <a:off x="4860032" y="1813538"/>
            <a:ext cx="3672408" cy="5044461"/>
          </a:xfrm>
          <a:prstGeom prst="rect">
            <a:avLst/>
          </a:prstGeom>
        </p:spPr>
      </p:pic>
    </p:spTree>
    <p:extLst>
      <p:ext uri="{BB962C8B-B14F-4D97-AF65-F5344CB8AC3E}">
        <p14:creationId xmlns:p14="http://schemas.microsoft.com/office/powerpoint/2010/main" val="3870127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734" y="0"/>
            <a:ext cx="5379266" cy="1556792"/>
          </a:xfrm>
        </p:spPr>
        <p:txBody>
          <a:bodyPr>
            <a:normAutofit/>
          </a:bodyPr>
          <a:lstStyle/>
          <a:p>
            <a:pPr algn="ctr"/>
            <a:r>
              <a:rPr lang="lt-LT" sz="2400" b="1" dirty="0" smtClean="0">
                <a:solidFill>
                  <a:schemeClr val="tx1"/>
                </a:solidFill>
                <a:latin typeface="Times New Roman" panose="02020603050405020304" pitchFamily="18" charset="0"/>
                <a:cs typeface="Times New Roman" panose="02020603050405020304" pitchFamily="18" charset="0"/>
              </a:rPr>
              <a:t>ŠIRDELIŲ BLYNAI MAMYTEI</a:t>
            </a:r>
            <a: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b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br>
            <a:r>
              <a:rPr lang="lt-LT"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Labai būtų puiku, jei blynus gamintų ir keptų vaikučiai su tėčiais.</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idx="1"/>
          </p:nvPr>
        </p:nvPicPr>
        <p:blipFill>
          <a:blip r:embed="rId2"/>
          <a:stretch>
            <a:fillRect/>
          </a:stretch>
        </p:blipFill>
        <p:spPr>
          <a:xfrm>
            <a:off x="3764734" y="1700808"/>
            <a:ext cx="5121857" cy="319482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29139016"/>
              </p:ext>
            </p:extLst>
          </p:nvPr>
        </p:nvGraphicFramePr>
        <p:xfrm>
          <a:off x="107505" y="332657"/>
          <a:ext cx="3240119" cy="3096342"/>
        </p:xfrm>
        <a:graphic>
          <a:graphicData uri="http://schemas.openxmlformats.org/drawingml/2006/table">
            <a:tbl>
              <a:tblPr firstRow="1" firstCol="1" bandRow="1">
                <a:tableStyleId>{5C22544A-7EE6-4342-B048-85BDC9FD1C3A}</a:tableStyleId>
              </a:tblPr>
              <a:tblGrid>
                <a:gridCol w="1512167"/>
                <a:gridCol w="1727952"/>
              </a:tblGrid>
              <a:tr h="442036">
                <a:tc>
                  <a:txBody>
                    <a:bodyPr/>
                    <a:lstStyle/>
                    <a:p>
                      <a:pPr>
                        <a:lnSpc>
                          <a:spcPct val="115000"/>
                        </a:lnSpc>
                        <a:spcAft>
                          <a:spcPts val="0"/>
                        </a:spcAft>
                      </a:pPr>
                      <a:r>
                        <a:rPr lang="lt-LT" sz="1400" dirty="0">
                          <a:effectLst/>
                        </a:rPr>
                        <a:t>350 gramų</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Aft>
                          <a:spcPts val="0"/>
                        </a:spcAft>
                      </a:pPr>
                      <a:r>
                        <a:rPr lang="lt-LT" sz="1400" dirty="0" smtClean="0">
                          <a:solidFill>
                            <a:schemeClr val="tx1"/>
                          </a:solidFill>
                          <a:effectLst/>
                        </a:rPr>
                        <a:t>    miltų</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442036">
                <a:tc>
                  <a:txBody>
                    <a:bodyPr/>
                    <a:lstStyle/>
                    <a:p>
                      <a:pPr>
                        <a:lnSpc>
                          <a:spcPct val="115000"/>
                        </a:lnSpc>
                        <a:spcAft>
                          <a:spcPts val="0"/>
                        </a:spcAft>
                      </a:pPr>
                      <a:r>
                        <a:rPr lang="lt-LT" sz="1400">
                          <a:effectLst/>
                        </a:rPr>
                        <a:t>250 mililitrų</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Aft>
                          <a:spcPts val="0"/>
                        </a:spcAft>
                      </a:pPr>
                      <a:r>
                        <a:rPr lang="lt-LT" sz="1400" dirty="0" smtClean="0">
                          <a:effectLst/>
                        </a:rPr>
                        <a:t>    pieno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442036">
                <a:tc>
                  <a:txBody>
                    <a:bodyPr/>
                    <a:lstStyle/>
                    <a:p>
                      <a:pPr>
                        <a:lnSpc>
                          <a:spcPct val="115000"/>
                        </a:lnSpc>
                        <a:spcAft>
                          <a:spcPts val="0"/>
                        </a:spcAft>
                      </a:pPr>
                      <a:r>
                        <a:rPr lang="lt-LT" sz="1400">
                          <a:effectLst/>
                        </a:rPr>
                        <a:t>3 vienetai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Aft>
                          <a:spcPts val="0"/>
                        </a:spcAft>
                      </a:pPr>
                      <a:r>
                        <a:rPr lang="lt-LT" sz="1400" dirty="0" smtClean="0">
                          <a:effectLst/>
                        </a:rPr>
                        <a:t>    kiaušinių</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442036">
                <a:tc>
                  <a:txBody>
                    <a:bodyPr/>
                    <a:lstStyle/>
                    <a:p>
                      <a:pPr>
                        <a:lnSpc>
                          <a:spcPct val="115000"/>
                        </a:lnSpc>
                        <a:spcAft>
                          <a:spcPts val="0"/>
                        </a:spcAft>
                      </a:pPr>
                      <a:r>
                        <a:rPr lang="lt-LT" sz="1400">
                          <a:effectLst/>
                        </a:rPr>
                        <a:t>125 gramai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Aft>
                          <a:spcPts val="0"/>
                        </a:spcAft>
                      </a:pPr>
                      <a:r>
                        <a:rPr lang="lt-LT" sz="1400" dirty="0" smtClean="0">
                          <a:effectLst/>
                        </a:rPr>
                        <a:t>    sviesto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442036">
                <a:tc>
                  <a:txBody>
                    <a:bodyPr/>
                    <a:lstStyle/>
                    <a:p>
                      <a:pPr>
                        <a:lnSpc>
                          <a:spcPct val="115000"/>
                        </a:lnSpc>
                        <a:spcAft>
                          <a:spcPts val="0"/>
                        </a:spcAft>
                      </a:pPr>
                      <a:r>
                        <a:rPr lang="lt-LT" sz="1400">
                          <a:effectLst/>
                        </a:rPr>
                        <a:t>4 šaukštai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Aft>
                          <a:spcPts val="0"/>
                        </a:spcAft>
                      </a:pPr>
                      <a:r>
                        <a:rPr lang="lt-LT" sz="1400" dirty="0" smtClean="0">
                          <a:effectLst/>
                        </a:rPr>
                        <a:t>    cukraus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444126">
                <a:tc>
                  <a:txBody>
                    <a:bodyPr/>
                    <a:lstStyle/>
                    <a:p>
                      <a:pPr>
                        <a:lnSpc>
                          <a:spcPct val="115000"/>
                        </a:lnSpc>
                        <a:spcAft>
                          <a:spcPts val="0"/>
                        </a:spcAft>
                      </a:pPr>
                      <a:r>
                        <a:rPr lang="lt-LT" sz="1400" dirty="0">
                          <a:effectLst/>
                        </a:rPr>
                        <a:t>1 šaukštelis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Aft>
                          <a:spcPts val="0"/>
                        </a:spcAft>
                      </a:pPr>
                      <a:r>
                        <a:rPr lang="lt-LT" sz="1400" dirty="0" smtClean="0">
                          <a:effectLst/>
                        </a:rPr>
                        <a:t>   vanilinio </a:t>
                      </a:r>
                      <a:r>
                        <a:rPr lang="lt-LT" sz="1400" dirty="0">
                          <a:effectLst/>
                        </a:rPr>
                        <a:t>cukraus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442036">
                <a:tc>
                  <a:txBody>
                    <a:bodyPr/>
                    <a:lstStyle/>
                    <a:p>
                      <a:pPr>
                        <a:lnSpc>
                          <a:spcPct val="115000"/>
                        </a:lnSpc>
                        <a:spcAft>
                          <a:spcPts val="0"/>
                        </a:spcAft>
                      </a:pPr>
                      <a:r>
                        <a:rPr lang="lt-LT" sz="1400">
                          <a:effectLst/>
                        </a:rPr>
                        <a:t>1 šaukštelis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Aft>
                          <a:spcPts val="0"/>
                        </a:spcAft>
                      </a:pPr>
                      <a:r>
                        <a:rPr lang="lt-LT" sz="1400" dirty="0" smtClean="0">
                          <a:effectLst/>
                        </a:rPr>
                        <a:t>   kepimo </a:t>
                      </a:r>
                      <a:r>
                        <a:rPr lang="lt-LT" sz="1400" dirty="0">
                          <a:effectLst/>
                        </a:rPr>
                        <a:t>miltelių</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10" name="Rectangle 4"/>
          <p:cNvSpPr>
            <a:spLocks noChangeArrowheads="1"/>
          </p:cNvSpPr>
          <p:nvPr/>
        </p:nvSpPr>
        <p:spPr bwMode="auto">
          <a:xfrm>
            <a:off x="144754" y="4035253"/>
            <a:ext cx="8315677"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sz="1600" b="0"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PORCIJŲ SKAIČIUS: 4</a:t>
            </a:r>
            <a:endParaRPr kumimoji="0" lang="en-US" alt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lt-LT" altLang="en-US" sz="2700" b="1" dirty="0">
              <a:solidFill>
                <a:srgbClr val="3B2222"/>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b="1"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PARUOŠIMO BŪDAS:</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b="1"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kumimoji="0" lang="lt-LT" altLang="en-US" b="0"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Kiaušinius gerai išplakti su cukrumi ir vaniliniu cukrumi iki purumo.</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b="1"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lt-LT" altLang="en-US" b="0"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Supilti ištirpintą ir atvėsintą sviestą, supilti pieną ir išmaišyti.</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b="1"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lt-LT" altLang="en-US" b="0"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Po truputį dėti persijotus miltus, sumaišytus su kepimo milteliais. Miltų kiekį koreguokite pagal tešlą - ji turėtų gautis daugmaž grietinės tirštumo.</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b="1"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kumimoji="0" lang="lt-LT" altLang="en-US" b="0"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Kepti įkaitintoje ir trupučiu sviesto pateptoje čirvinių blynų keptuvėje.</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b="1"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kumimoji="0" lang="lt-LT" altLang="en-US" b="0" i="0" u="none" strike="noStrike" cap="none" normalizeH="0" baseline="0" dirty="0" smtClean="0">
                <a:ln>
                  <a:noFill/>
                </a:ln>
                <a:solidFill>
                  <a:srgbClr val="3B2222"/>
                </a:solidFill>
                <a:effectLst/>
                <a:latin typeface="Times New Roman" panose="02020603050405020304" pitchFamily="18" charset="0"/>
                <a:ea typeface="Times New Roman" panose="02020603050405020304" pitchFamily="18" charset="0"/>
                <a:cs typeface="Times New Roman" panose="02020603050405020304" pitchFamily="18" charset="0"/>
              </a:rPr>
              <a:t>Labai skanu patiekti su ledais ar uogiene :-)</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7903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32656"/>
            <a:ext cx="6347713" cy="1597744"/>
          </a:xfrm>
        </p:spPr>
        <p:txBody>
          <a:bodyPr>
            <a:normAutofit fontScale="90000"/>
          </a:bodyPr>
          <a:lstStyle/>
          <a:p>
            <a:pPr algn="ctr"/>
            <a:r>
              <a:rPr lang="lt-LT" sz="2000" b="1" dirty="0" smtClean="0">
                <a:solidFill>
                  <a:schemeClr val="tx1"/>
                </a:solidFill>
                <a:latin typeface="Times New Roman" panose="02020603050405020304" pitchFamily="18" charset="0"/>
                <a:cs typeface="Times New Roman" panose="02020603050405020304" pitchFamily="18" charset="0"/>
              </a:rPr>
              <a:t>Užduotėlė- skaičiavimo gebėjimams lavinti.</a:t>
            </a:r>
            <a:br>
              <a:rPr lang="lt-LT" sz="2000" b="1" dirty="0" smtClean="0">
                <a:solidFill>
                  <a:schemeClr val="tx1"/>
                </a:solidFill>
                <a:latin typeface="Times New Roman" panose="02020603050405020304" pitchFamily="18" charset="0"/>
                <a:cs typeface="Times New Roman" panose="02020603050405020304" pitchFamily="18" charset="0"/>
              </a:rPr>
            </a:br>
            <a:r>
              <a:rPr lang="lt-LT" sz="2000" b="1" i="1" dirty="0" smtClean="0">
                <a:solidFill>
                  <a:schemeClr val="tx1"/>
                </a:solidFill>
                <a:latin typeface="Times New Roman" panose="02020603050405020304" pitchFamily="18" charset="0"/>
                <a:cs typeface="Times New Roman" panose="02020603050405020304" pitchFamily="18" charset="0"/>
              </a:rPr>
              <a:t>Štampuojame </a:t>
            </a:r>
            <a:r>
              <a:rPr lang="lt-LT" sz="2000" b="1" i="1" dirty="0">
                <a:solidFill>
                  <a:schemeClr val="tx1"/>
                </a:solidFill>
                <a:latin typeface="Times New Roman" panose="02020603050405020304" pitchFamily="18" charset="0"/>
                <a:cs typeface="Times New Roman" panose="02020603050405020304" pitchFamily="18" charset="0"/>
              </a:rPr>
              <a:t>gėlytėms žiedlapius. Koks skaičius gėlės viduriuke - tiek žiedlapių</a:t>
            </a:r>
            <a:r>
              <a:rPr lang="lt-LT" sz="2000" b="1" i="1" dirty="0" smtClean="0">
                <a:solidFill>
                  <a:schemeClr val="tx1"/>
                </a:solidFill>
                <a:latin typeface="Times New Roman" panose="02020603050405020304" pitchFamily="18" charset="0"/>
                <a:cs typeface="Times New Roman" panose="02020603050405020304" pitchFamily="18" charset="0"/>
              </a:rPr>
              <a:t>... (galima nupiešti ant lapo ir štampuoti piršteliais, panaudojant kamštelius, ar kempinėles ir t.t.</a:t>
            </a:r>
            <a:endParaRPr lang="en-US" sz="2000" i="1"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99" y="1628800"/>
            <a:ext cx="6995410" cy="5120131"/>
          </a:xfrm>
        </p:spPr>
      </p:pic>
    </p:spTree>
    <p:extLst>
      <p:ext uri="{BB962C8B-B14F-4D97-AF65-F5344CB8AC3E}">
        <p14:creationId xmlns:p14="http://schemas.microsoft.com/office/powerpoint/2010/main" val="1396339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32656"/>
            <a:ext cx="6347713" cy="1597744"/>
          </a:xfrm>
        </p:spPr>
        <p:txBody>
          <a:bodyPr>
            <a:noAutofit/>
          </a:bodyPr>
          <a:lstStyle/>
          <a:p>
            <a:pPr algn="ctr"/>
            <a:r>
              <a:rPr lang="lt-LT" sz="2800" b="1" dirty="0">
                <a:solidFill>
                  <a:srgbClr val="FF0000"/>
                </a:solidFill>
                <a:latin typeface="Times New Roman" panose="02020603050405020304" pitchFamily="18" charset="0"/>
                <a:cs typeface="Times New Roman" panose="02020603050405020304" pitchFamily="18" charset="0"/>
              </a:rPr>
              <a:t>PADĖKA </a:t>
            </a:r>
            <a:r>
              <a:rPr lang="lt-LT" sz="2800" b="1" dirty="0" smtClean="0">
                <a:solidFill>
                  <a:srgbClr val="FF0000"/>
                </a:solidFill>
                <a:latin typeface="Times New Roman" panose="02020603050405020304" pitchFamily="18" charset="0"/>
                <a:cs typeface="Times New Roman" panose="02020603050405020304" pitchFamily="18" charset="0"/>
              </a:rPr>
              <a:t>MAMYTEI</a:t>
            </a:r>
            <a:r>
              <a:rPr lang="lt-LT"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br>
              <a:rPr lang="lt-LT"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br>
            <a:r>
              <a:rPr lang="lt-LT" sz="2400" b="1" dirty="0">
                <a:solidFill>
                  <a:srgbClr val="FF0000"/>
                </a:solidFill>
                <a:latin typeface="Times New Roman" panose="02020603050405020304" pitchFamily="18" charset="0"/>
                <a:cs typeface="Times New Roman" panose="02020603050405020304" pitchFamily="18" charset="0"/>
              </a:rPr>
              <a:t/>
            </a:r>
            <a:br>
              <a:rPr lang="lt-LT" sz="2400" b="1" dirty="0">
                <a:solidFill>
                  <a:srgbClr val="FF0000"/>
                </a:solidFill>
                <a:latin typeface="Times New Roman" panose="02020603050405020304" pitchFamily="18" charset="0"/>
                <a:cs typeface="Times New Roman" panose="02020603050405020304" pitchFamily="18" charset="0"/>
              </a:rPr>
            </a:br>
            <a:r>
              <a:rPr lang="lt-LT" sz="2400" b="1" u="sng" dirty="0">
                <a:solidFill>
                  <a:schemeClr val="tx1"/>
                </a:solidFill>
                <a:latin typeface="Times New Roman" panose="02020603050405020304" pitchFamily="18" charset="0"/>
                <a:cs typeface="Times New Roman" panose="02020603050405020304" pitchFamily="18" charset="0"/>
              </a:rPr>
              <a:t>Reikės:</a:t>
            </a:r>
            <a:r>
              <a:rPr lang="lt-LT" sz="2400" dirty="0">
                <a:solidFill>
                  <a:schemeClr val="tx1"/>
                </a:solidFill>
                <a:latin typeface="Times New Roman" panose="02020603050405020304" pitchFamily="18" charset="0"/>
                <a:cs typeface="Times New Roman" panose="02020603050405020304" pitchFamily="18" charset="0"/>
              </a:rPr>
              <a:t> </a:t>
            </a:r>
            <a:r>
              <a:rPr lang="lt-LT" sz="2400" b="1" i="1" dirty="0">
                <a:solidFill>
                  <a:schemeClr val="tx1"/>
                </a:solidFill>
                <a:latin typeface="Times New Roman" panose="02020603050405020304" pitchFamily="18" charset="0"/>
                <a:cs typeface="Times New Roman" panose="02020603050405020304" pitchFamily="18" charset="0"/>
              </a:rPr>
              <a:t>spalvotų kartoninių lapų, žirklių, tušinuko, drabužių segtukų.</a:t>
            </a:r>
            <a:br>
              <a:rPr lang="lt-LT" sz="2400" b="1" i="1" dirty="0">
                <a:solidFill>
                  <a:schemeClr val="tx1"/>
                </a:solidFill>
                <a:latin typeface="Times New Roman" panose="02020603050405020304" pitchFamily="18" charset="0"/>
                <a:cs typeface="Times New Roman" panose="02020603050405020304" pitchFamily="18" charset="0"/>
              </a:rPr>
            </a:br>
            <a:r>
              <a:rPr lang="lt-LT" sz="2400" b="1" i="1" dirty="0">
                <a:solidFill>
                  <a:schemeClr val="tx1"/>
                </a:solidFill>
                <a:latin typeface="Times New Roman" panose="02020603050405020304" pitchFamily="18" charset="0"/>
                <a:cs typeface="Times New Roman" panose="02020603050405020304" pitchFamily="18" charset="0"/>
              </a:rPr>
              <a:t>Apvedžiojus ir iškirpus vaikučių delniukus, juose užrašomi gražiausi žodžiai mamytei, gali būti padėkos, linkėjimai ir pan. Papuošti visus namus, kad mamytei paliktų įspūdį:)</a:t>
            </a:r>
            <a:br>
              <a:rPr lang="lt-LT" sz="2400" b="1" i="1" dirty="0">
                <a:solidFill>
                  <a:schemeClr val="tx1"/>
                </a:solidFill>
                <a:latin typeface="Times New Roman" panose="02020603050405020304" pitchFamily="18" charset="0"/>
                <a:cs typeface="Times New Roman" panose="02020603050405020304" pitchFamily="18" charset="0"/>
              </a:rPr>
            </a:b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3649492"/>
            <a:ext cx="5688632" cy="3207757"/>
          </a:xfrm>
        </p:spPr>
      </p:pic>
    </p:spTree>
    <p:extLst>
      <p:ext uri="{BB962C8B-B14F-4D97-AF65-F5344CB8AC3E}">
        <p14:creationId xmlns:p14="http://schemas.microsoft.com/office/powerpoint/2010/main" val="601882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332656"/>
            <a:ext cx="7344816" cy="1597744"/>
          </a:xfrm>
        </p:spPr>
        <p:txBody>
          <a:bodyPr>
            <a:normAutofit/>
          </a:bodyPr>
          <a:lstStyle/>
          <a:p>
            <a:r>
              <a:rPr lang="lt-LT" sz="2400" b="1" dirty="0">
                <a:solidFill>
                  <a:schemeClr val="tx1"/>
                </a:solidFill>
                <a:latin typeface="Times New Roman" panose="02020603050405020304" pitchFamily="18" charset="0"/>
                <a:cs typeface="Times New Roman" panose="02020603050405020304" pitchFamily="18" charset="0"/>
              </a:rPr>
              <a:t>Išmokime su vaikučiu parašyti žodį </a:t>
            </a:r>
            <a:r>
              <a:rPr lang="lt-LT" sz="2400" b="1" dirty="0" smtClean="0">
                <a:solidFill>
                  <a:schemeClr val="tx1"/>
                </a:solidFill>
                <a:latin typeface="Times New Roman" panose="02020603050405020304" pitchFamily="18" charset="0"/>
                <a:cs typeface="Times New Roman" panose="02020603050405020304" pitchFamily="18" charset="0"/>
              </a:rPr>
              <a:t>MAMA.</a:t>
            </a:r>
            <a:r>
              <a:rPr lang="lt-LT" sz="2400" b="1" dirty="0">
                <a:solidFill>
                  <a:schemeClr val="tx1"/>
                </a:solidFill>
                <a:latin typeface="Times New Roman" panose="02020603050405020304" pitchFamily="18" charset="0"/>
                <a:cs typeface="Times New Roman" panose="02020603050405020304" pitchFamily="18" charset="0"/>
              </a:rPr>
              <a:t/>
            </a:r>
            <a:br>
              <a:rPr lang="lt-LT" sz="2400" b="1" dirty="0">
                <a:solidFill>
                  <a:schemeClr val="tx1"/>
                </a:solidFill>
                <a:latin typeface="Times New Roman" panose="02020603050405020304" pitchFamily="18" charset="0"/>
                <a:cs typeface="Times New Roman" panose="02020603050405020304" pitchFamily="18" charset="0"/>
              </a:rPr>
            </a:br>
            <a:r>
              <a:rPr lang="lt-LT" sz="2400" dirty="0">
                <a:solidFill>
                  <a:schemeClr val="tx1"/>
                </a:solidFill>
                <a:latin typeface="Times New Roman" panose="02020603050405020304" pitchFamily="18" charset="0"/>
                <a:cs typeface="Times New Roman" panose="02020603050405020304" pitchFamily="18" charset="0"/>
              </a:rPr>
              <a:t>Galima rašyti ant įvairių paviršių: lapo, akmenėlių, lauke ant plytelių, sudėlioti iš šakelių ir pan.</a:t>
            </a:r>
            <a:r>
              <a:rPr lang="lt-LT" sz="1800" dirty="0"/>
              <a:t/>
            </a:r>
            <a:br>
              <a:rPr lang="lt-LT" sz="1800" dirty="0"/>
            </a:br>
            <a:endParaRPr lang="en-US"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3" y="1628800"/>
            <a:ext cx="8212633" cy="4927579"/>
          </a:xfrm>
        </p:spPr>
      </p:pic>
    </p:spTree>
    <p:extLst>
      <p:ext uri="{BB962C8B-B14F-4D97-AF65-F5344CB8AC3E}">
        <p14:creationId xmlns:p14="http://schemas.microsoft.com/office/powerpoint/2010/main" val="4238200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83568" y="2060848"/>
            <a:ext cx="8640960" cy="2554545"/>
          </a:xfrm>
          <a:prstGeom prst="rect">
            <a:avLst/>
          </a:prstGeom>
        </p:spPr>
        <p:txBody>
          <a:bodyPr wrap="square">
            <a:spAutoFit/>
          </a:bodyPr>
          <a:lstStyle/>
          <a:p>
            <a:endParaRPr lang="lt-LT" sz="3200" i="1" dirty="0" smtClean="0">
              <a:solidFill>
                <a:srgbClr val="002060"/>
              </a:solidFill>
              <a:latin typeface="Times New Roman" panose="02020603050405020304" pitchFamily="18" charset="0"/>
              <a:cs typeface="Times New Roman" panose="02020603050405020304" pitchFamily="18" charset="0"/>
            </a:endParaRPr>
          </a:p>
          <a:p>
            <a:endParaRPr lang="lt-LT" sz="3200" i="1" dirty="0">
              <a:solidFill>
                <a:srgbClr val="002060"/>
              </a:solidFill>
              <a:latin typeface="Times New Roman" panose="02020603050405020304" pitchFamily="18" charset="0"/>
              <a:cs typeface="Times New Roman" panose="02020603050405020304" pitchFamily="18" charset="0"/>
            </a:endParaRPr>
          </a:p>
          <a:p>
            <a:endParaRPr lang="lt-LT" sz="3200" i="1" dirty="0">
              <a:solidFill>
                <a:srgbClr val="002060"/>
              </a:solidFill>
              <a:latin typeface="Times New Roman" panose="02020603050405020304" pitchFamily="18" charset="0"/>
              <a:cs typeface="Times New Roman" panose="02020603050405020304" pitchFamily="18" charset="0"/>
            </a:endParaRPr>
          </a:p>
          <a:p>
            <a:endParaRPr lang="lt-LT" sz="3200" i="1" dirty="0" smtClean="0">
              <a:solidFill>
                <a:srgbClr val="002060"/>
              </a:solidFill>
              <a:latin typeface="Times New Roman" panose="02020603050405020304" pitchFamily="18" charset="0"/>
              <a:cs typeface="Times New Roman" panose="02020603050405020304" pitchFamily="18" charset="0"/>
            </a:endParaRPr>
          </a:p>
          <a:p>
            <a:endParaRPr lang="lt-LT" sz="3200" i="1" dirty="0">
              <a:solidFill>
                <a:srgbClr val="002060"/>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3875"/>
          </a:xfrm>
        </p:spPr>
      </p:pic>
      <p:sp>
        <p:nvSpPr>
          <p:cNvPr id="8" name="Rectangle 7"/>
          <p:cNvSpPr/>
          <p:nvPr/>
        </p:nvSpPr>
        <p:spPr>
          <a:xfrm>
            <a:off x="251520" y="1412776"/>
            <a:ext cx="5400599" cy="4278094"/>
          </a:xfrm>
          <a:prstGeom prst="rect">
            <a:avLst/>
          </a:prstGeom>
        </p:spPr>
        <p:txBody>
          <a:bodyPr wrap="square">
            <a:spAutoFit/>
          </a:bodyPr>
          <a:lstStyle/>
          <a:p>
            <a:r>
              <a:rPr lang="en-US" sz="3200" b="1" i="1" dirty="0" smtClean="0">
                <a:solidFill>
                  <a:srgbClr val="FFFF00"/>
                </a:solidFill>
                <a:latin typeface="Times New Roman" panose="02020603050405020304" pitchFamily="18" charset="0"/>
                <a:cs typeface="Times New Roman" panose="02020603050405020304" pitchFamily="18" charset="0"/>
              </a:rPr>
              <a:t>SEKMADIENĮ </a:t>
            </a:r>
            <a:r>
              <a:rPr lang="en-US" sz="3200" b="1" i="1" dirty="0">
                <a:solidFill>
                  <a:srgbClr val="FFFF00"/>
                </a:solidFill>
                <a:latin typeface="Times New Roman" panose="02020603050405020304" pitchFamily="18" charset="0"/>
                <a:cs typeface="Times New Roman" panose="02020603050405020304" pitchFamily="18" charset="0"/>
              </a:rPr>
              <a:t>NEPAMIRŠKIME MAMYTĖMS IR MOČIUTĖMS ĮTEIKTI GĖLĖS ŽIEDELĮ </a:t>
            </a:r>
            <a:r>
              <a:rPr lang="en-US" sz="3200" b="1" i="1" dirty="0" smtClean="0">
                <a:solidFill>
                  <a:srgbClr val="FFFF00"/>
                </a:solidFill>
                <a:latin typeface="Times New Roman" panose="02020603050405020304" pitchFamily="18" charset="0"/>
                <a:cs typeface="Times New Roman" panose="02020603050405020304" pitchFamily="18" charset="0"/>
              </a:rPr>
              <a:t>:)</a:t>
            </a:r>
            <a:endParaRPr lang="en-CA" sz="3200" b="1" i="1" dirty="0">
              <a:solidFill>
                <a:srgbClr val="FFFF00"/>
              </a:solidFill>
              <a:latin typeface="Times New Roman" panose="02020603050405020304" pitchFamily="18" charset="0"/>
              <a:cs typeface="Times New Roman" panose="02020603050405020304" pitchFamily="18" charset="0"/>
            </a:endParaRPr>
          </a:p>
          <a:p>
            <a:endParaRPr lang="en-CA" sz="3200" b="1" i="1" dirty="0" smtClean="0">
              <a:solidFill>
                <a:srgbClr val="FFFF00"/>
              </a:solidFill>
              <a:latin typeface="Times New Roman" panose="02020603050405020304" pitchFamily="18" charset="0"/>
              <a:cs typeface="Times New Roman" panose="02020603050405020304" pitchFamily="18" charset="0"/>
            </a:endParaRPr>
          </a:p>
          <a:p>
            <a:r>
              <a:rPr lang="lt-LT" sz="4000" b="1" i="1" dirty="0" smtClean="0">
                <a:solidFill>
                  <a:srgbClr val="FFFF00"/>
                </a:solidFill>
                <a:latin typeface="Times New Roman" panose="02020603050405020304" pitchFamily="18" charset="0"/>
                <a:cs typeface="Times New Roman" panose="02020603050405020304" pitchFamily="18" charset="0"/>
              </a:rPr>
              <a:t>Šiltos ir saulėtos mamyčių dienos</a:t>
            </a:r>
            <a:r>
              <a:rPr lang="en-CA" sz="4000" b="1" i="1" dirty="0" smtClean="0">
                <a:solidFill>
                  <a:srgbClr val="FFFF00"/>
                </a:solidFill>
                <a:latin typeface="Times New Roman" panose="02020603050405020304" pitchFamily="18" charset="0"/>
                <a:cs typeface="Times New Roman" panose="02020603050405020304" pitchFamily="18" charset="0"/>
              </a:rPr>
              <a:t>!!!</a:t>
            </a:r>
            <a:endParaRPr lang="en-US" sz="4000" b="1" dirty="0">
              <a:solidFill>
                <a:srgbClr val="FFFF00"/>
              </a:solidFill>
            </a:endParaRPr>
          </a:p>
        </p:txBody>
      </p:sp>
    </p:spTree>
    <p:extLst>
      <p:ext uri="{BB962C8B-B14F-4D97-AF65-F5344CB8AC3E}">
        <p14:creationId xmlns:p14="http://schemas.microsoft.com/office/powerpoint/2010/main" val="3259615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2800" b="1" dirty="0" smtClean="0">
                <a:solidFill>
                  <a:schemeClr val="tx1"/>
                </a:solidFill>
                <a:latin typeface="Times New Roman" panose="02020603050405020304" pitchFamily="18" charset="0"/>
                <a:cs typeface="Times New Roman" panose="02020603050405020304" pitchFamily="18" charset="0"/>
              </a:rPr>
              <a:t>Ugdomosios pasiekimų sritys:</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9" y="1844824"/>
            <a:ext cx="6347714" cy="4196539"/>
          </a:xfrm>
        </p:spPr>
        <p:txBody>
          <a:bodyPr>
            <a:normAutofit/>
          </a:bodyPr>
          <a:lstStyle/>
          <a:p>
            <a:r>
              <a:rPr lang="lt-LT" sz="2400" b="1" dirty="0" smtClean="0">
                <a:solidFill>
                  <a:schemeClr val="tx1"/>
                </a:solidFill>
                <a:latin typeface="Times New Roman" panose="02020603050405020304" pitchFamily="18" charset="0"/>
                <a:cs typeface="Times New Roman" panose="02020603050405020304" pitchFamily="18" charset="0"/>
              </a:rPr>
              <a:t>Fizinis aktyvumas;</a:t>
            </a:r>
          </a:p>
          <a:p>
            <a:r>
              <a:rPr lang="lt-LT" sz="2400" b="1" dirty="0" smtClean="0">
                <a:solidFill>
                  <a:schemeClr val="tx1"/>
                </a:solidFill>
                <a:latin typeface="Times New Roman" panose="02020603050405020304" pitchFamily="18" charset="0"/>
                <a:cs typeface="Times New Roman" panose="02020603050405020304" pitchFamily="18" charset="0"/>
              </a:rPr>
              <a:t>Problemų sprendimas;</a:t>
            </a:r>
          </a:p>
          <a:p>
            <a:r>
              <a:rPr lang="lt-LT" sz="2400" b="1" dirty="0" smtClean="0">
                <a:solidFill>
                  <a:schemeClr val="tx1"/>
                </a:solidFill>
                <a:latin typeface="Times New Roman" panose="02020603050405020304" pitchFamily="18" charset="0"/>
                <a:cs typeface="Times New Roman" panose="02020603050405020304" pitchFamily="18" charset="0"/>
              </a:rPr>
              <a:t>Sakytinė kalba;</a:t>
            </a:r>
          </a:p>
          <a:p>
            <a:r>
              <a:rPr lang="lt-LT" sz="2400" b="1" dirty="0" smtClean="0">
                <a:solidFill>
                  <a:schemeClr val="tx1"/>
                </a:solidFill>
                <a:latin typeface="Times New Roman" panose="02020603050405020304" pitchFamily="18" charset="0"/>
                <a:cs typeface="Times New Roman" panose="02020603050405020304" pitchFamily="18" charset="0"/>
              </a:rPr>
              <a:t>Rašytinė kalba;</a:t>
            </a:r>
          </a:p>
          <a:p>
            <a:r>
              <a:rPr lang="lt-LT" sz="2400" b="1" dirty="0" smtClean="0">
                <a:solidFill>
                  <a:schemeClr val="tx1"/>
                </a:solidFill>
                <a:latin typeface="Times New Roman" panose="02020603050405020304" pitchFamily="18" charset="0"/>
                <a:cs typeface="Times New Roman" panose="02020603050405020304" pitchFamily="18" charset="0"/>
              </a:rPr>
              <a:t>Meninė raiška.</a:t>
            </a:r>
          </a:p>
          <a:p>
            <a:pPr marL="0" indent="0">
              <a:buNone/>
            </a:pPr>
            <a:endParaRPr lang="lt-LT" b="1" dirty="0" smtClean="0">
              <a:solidFill>
                <a:schemeClr val="tx1"/>
              </a:solidFill>
              <a:latin typeface="Times New Roman" panose="02020603050405020304" pitchFamily="18" charset="0"/>
              <a:cs typeface="Times New Roman" panose="02020603050405020304" pitchFamily="18" charset="0"/>
            </a:endParaRPr>
          </a:p>
          <a:p>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771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3200" b="1" dirty="0" err="1" smtClean="0">
                <a:solidFill>
                  <a:schemeClr val="tx1"/>
                </a:solidFill>
                <a:latin typeface="Times New Roman" panose="02020603050405020304" pitchFamily="18" charset="0"/>
                <a:cs typeface="Times New Roman" panose="02020603050405020304" pitchFamily="18" charset="0"/>
              </a:rPr>
              <a:t>Pirmadienis</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7504" y="1484784"/>
            <a:ext cx="8712968" cy="5112568"/>
          </a:xfrm>
        </p:spPr>
        <p:txBody>
          <a:bodyPr>
            <a:normAutofit/>
          </a:bodyPr>
          <a:lstStyle/>
          <a:p>
            <a:pPr>
              <a:lnSpc>
                <a:spcPct val="150000"/>
              </a:lnSpc>
            </a:pPr>
            <a:r>
              <a:rPr lang="en-CA" sz="2400" b="1" dirty="0" err="1" smtClean="0">
                <a:solidFill>
                  <a:schemeClr val="tx1"/>
                </a:solidFill>
                <a:latin typeface="Times New Roman" panose="02020603050405020304" pitchFamily="18" charset="0"/>
                <a:cs typeface="Times New Roman" panose="02020603050405020304" pitchFamily="18" charset="0"/>
              </a:rPr>
              <a:t>Prad</a:t>
            </a:r>
            <a:r>
              <a:rPr lang="lt-LT" sz="2400" b="1" dirty="0" smtClean="0">
                <a:solidFill>
                  <a:schemeClr val="tx1"/>
                </a:solidFill>
                <a:latin typeface="Times New Roman" panose="02020603050405020304" pitchFamily="18" charset="0"/>
                <a:cs typeface="Times New Roman" panose="02020603050405020304" pitchFamily="18" charset="0"/>
              </a:rPr>
              <a:t>ėkite dienelę „Mankšta kartu su Marsiečiais“</a:t>
            </a:r>
          </a:p>
          <a:p>
            <a:pPr marL="0" indent="0">
              <a:lnSpc>
                <a:spcPct val="150000"/>
              </a:lnSpc>
              <a:buNone/>
            </a:pPr>
            <a:r>
              <a:rPr lang="en-US" sz="2400" b="1" i="1" dirty="0" smtClean="0">
                <a:solidFill>
                  <a:schemeClr val="tx1"/>
                </a:solidFill>
                <a:latin typeface="Times New Roman" panose="02020603050405020304" pitchFamily="18" charset="0"/>
                <a:cs typeface="Times New Roman" panose="02020603050405020304" pitchFamily="18" charset="0"/>
                <a:hlinkClick r:id="rId2"/>
              </a:rPr>
              <a:t>https</a:t>
            </a:r>
            <a:r>
              <a:rPr lang="en-US" sz="2400" b="1" i="1" dirty="0">
                <a:solidFill>
                  <a:schemeClr val="tx1"/>
                </a:solidFill>
                <a:latin typeface="Times New Roman" panose="02020603050405020304" pitchFamily="18" charset="0"/>
                <a:cs typeface="Times New Roman" panose="02020603050405020304" pitchFamily="18" charset="0"/>
                <a:hlinkClick r:id="rId2"/>
              </a:rPr>
              <a:t>://</a:t>
            </a:r>
            <a:r>
              <a:rPr lang="en-US" sz="2400" b="1" i="1" dirty="0" smtClean="0">
                <a:solidFill>
                  <a:schemeClr val="tx1"/>
                </a:solidFill>
                <a:latin typeface="Times New Roman" panose="02020603050405020304" pitchFamily="18" charset="0"/>
                <a:cs typeface="Times New Roman" panose="02020603050405020304" pitchFamily="18" charset="0"/>
                <a:hlinkClick r:id="rId2"/>
              </a:rPr>
              <a:t>youtu.be/SpvcUfl0Afs</a:t>
            </a:r>
            <a:endParaRPr lang="lt-LT" sz="2400" b="1" i="1" dirty="0" smtClean="0">
              <a:solidFill>
                <a:schemeClr val="tx1"/>
              </a:solidFill>
              <a:latin typeface="Times New Roman" panose="02020603050405020304" pitchFamily="18" charset="0"/>
              <a:cs typeface="Times New Roman" panose="02020603050405020304" pitchFamily="18" charset="0"/>
            </a:endParaRPr>
          </a:p>
          <a:p>
            <a:r>
              <a:rPr lang="en-US" sz="2000" b="1" dirty="0">
                <a:solidFill>
                  <a:schemeClr val="tx1"/>
                </a:solidFill>
                <a:latin typeface="Times New Roman" panose="02020603050405020304" pitchFamily="18" charset="0"/>
                <a:cs typeface="Times New Roman" panose="02020603050405020304" pitchFamily="18" charset="0"/>
              </a:rPr>
              <a:t>Mano mama </a:t>
            </a:r>
            <a:r>
              <a:rPr lang="en-US" sz="2000" b="1" dirty="0" err="1">
                <a:solidFill>
                  <a:schemeClr val="tx1"/>
                </a:solidFill>
                <a:latin typeface="Times New Roman" panose="02020603050405020304" pitchFamily="18" charset="0"/>
                <a:cs typeface="Times New Roman" panose="02020603050405020304" pitchFamily="18" charset="0"/>
              </a:rPr>
              <a:t>pati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geriausia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graži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protinga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mylimiausia</a:t>
            </a:r>
            <a:r>
              <a:rPr lang="en-US" sz="2000" b="1" dirty="0">
                <a:solidFill>
                  <a:schemeClr val="tx1"/>
                </a:solidFill>
                <a:latin typeface="Times New Roman" panose="02020603050405020304" pitchFamily="18" charset="0"/>
                <a:cs typeface="Times New Roman" panose="02020603050405020304" pitchFamily="18" charset="0"/>
              </a:rPr>
              <a:t>...</a:t>
            </a:r>
          </a:p>
          <a:p>
            <a:pPr marL="0" indent="0">
              <a:buNone/>
            </a:pPr>
            <a:r>
              <a:rPr lang="en-US" sz="2000" dirty="0" err="1">
                <a:solidFill>
                  <a:schemeClr val="tx1"/>
                </a:solidFill>
                <a:latin typeface="Times New Roman" panose="02020603050405020304" pitchFamily="18" charset="0"/>
                <a:cs typeface="Times New Roman" panose="02020603050405020304" pitchFamily="18" charset="0"/>
              </a:rPr>
              <a:t>Galima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savo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vaikais</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pašokti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padainuoti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pasimaivyti</a:t>
            </a:r>
            <a:r>
              <a:rPr lang="en-US" sz="2000" dirty="0" smtClean="0">
                <a:solidFill>
                  <a:schemeClr val="tx1"/>
                </a:solidFill>
                <a:latin typeface="Times New Roman" panose="02020603050405020304" pitchFamily="18" charset="0"/>
                <a:cs typeface="Times New Roman" panose="02020603050405020304" pitchFamily="18" charset="0"/>
              </a:rPr>
              <a:t>:)</a:t>
            </a:r>
            <a:endParaRPr lang="lt-LT" sz="20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2000" dirty="0">
                <a:solidFill>
                  <a:schemeClr val="tx1"/>
                </a:solidFill>
                <a:latin typeface="Times New Roman" panose="02020603050405020304" pitchFamily="18" charset="0"/>
                <a:cs typeface="Times New Roman" panose="02020603050405020304" pitchFamily="18" charset="0"/>
                <a:hlinkClick r:id="rId3"/>
              </a:rPr>
              <a:t>https://</a:t>
            </a:r>
            <a:r>
              <a:rPr lang="en-US" sz="2000" dirty="0" smtClean="0">
                <a:solidFill>
                  <a:schemeClr val="tx1"/>
                </a:solidFill>
                <a:latin typeface="Times New Roman" panose="02020603050405020304" pitchFamily="18" charset="0"/>
                <a:cs typeface="Times New Roman" panose="02020603050405020304" pitchFamily="18" charset="0"/>
                <a:hlinkClick r:id="rId3"/>
              </a:rPr>
              <a:t>www.youtube.com/watch?v=r0B0fRJ05q8</a:t>
            </a:r>
            <a:endParaRPr lang="lt-LT" sz="2000" dirty="0" smtClean="0">
              <a:solidFill>
                <a:schemeClr val="tx1"/>
              </a:solidFill>
              <a:latin typeface="Times New Roman" panose="02020603050405020304" pitchFamily="18" charset="0"/>
              <a:cs typeface="Times New Roman" panose="02020603050405020304" pitchFamily="18" charset="0"/>
            </a:endParaRPr>
          </a:p>
          <a:p>
            <a:r>
              <a:rPr lang="lt-LT" sz="2000" dirty="0" smtClean="0">
                <a:solidFill>
                  <a:schemeClr val="tx1"/>
                </a:solidFill>
                <a:latin typeface="Times New Roman" panose="02020603050405020304" pitchFamily="18" charset="0"/>
                <a:cs typeface="Times New Roman" panose="02020603050405020304" pitchFamily="18" charset="0"/>
              </a:rPr>
              <a:t>Žaiskite žaidimus rankų raumenims stiprinti, koordinacijai lavinti.</a:t>
            </a:r>
          </a:p>
          <a:p>
            <a:pPr marL="0" indent="0">
              <a:buNone/>
            </a:pPr>
            <a:r>
              <a:rPr lang="lt-LT" sz="2000" dirty="0">
                <a:solidFill>
                  <a:schemeClr val="tx1"/>
                </a:solidFill>
                <a:latin typeface="Times New Roman" panose="02020603050405020304" pitchFamily="18" charset="0"/>
                <a:cs typeface="Times New Roman" panose="02020603050405020304" pitchFamily="18" charset="0"/>
                <a:hlinkClick r:id="rId4"/>
              </a:rPr>
              <a:t>https://www.facebook.com/4mamasbook/videos/591979938339684</a:t>
            </a:r>
            <a:r>
              <a:rPr lang="lt-LT" sz="2000" dirty="0" smtClean="0">
                <a:solidFill>
                  <a:schemeClr val="tx1"/>
                </a:solidFill>
                <a:latin typeface="Times New Roman" panose="02020603050405020304" pitchFamily="18" charset="0"/>
                <a:cs typeface="Times New Roman" panose="02020603050405020304" pitchFamily="18" charset="0"/>
                <a:hlinkClick r:id="rId4"/>
              </a:rPr>
              <a:t>/</a:t>
            </a:r>
            <a:endParaRPr lang="lt-LT" sz="2000" dirty="0" smtClean="0">
              <a:solidFill>
                <a:schemeClr val="tx1"/>
              </a:solidFill>
              <a:latin typeface="Times New Roman" panose="02020603050405020304" pitchFamily="18" charset="0"/>
              <a:cs typeface="Times New Roman" panose="02020603050405020304" pitchFamily="18" charset="0"/>
            </a:endParaRPr>
          </a:p>
          <a:p>
            <a:r>
              <a:rPr lang="lt-LT" sz="2000" dirty="0" smtClean="0">
                <a:solidFill>
                  <a:schemeClr val="tx1"/>
                </a:solidFill>
                <a:latin typeface="Times New Roman" panose="02020603050405020304" pitchFamily="18" charset="0"/>
                <a:cs typeface="Times New Roman" panose="02020603050405020304" pitchFamily="18" charset="0"/>
              </a:rPr>
              <a:t>Kūrybinė veikla „Žaisdami susipažinkime su raidelėmis ir skaičiukais“</a:t>
            </a:r>
          </a:p>
          <a:p>
            <a:pPr marL="0" indent="0">
              <a:buNone/>
            </a:pPr>
            <a:r>
              <a:rPr lang="lt-LT" sz="2000" dirty="0">
                <a:solidFill>
                  <a:schemeClr val="tx1"/>
                </a:solidFill>
                <a:latin typeface="Times New Roman" panose="02020603050405020304" pitchFamily="18" charset="0"/>
                <a:cs typeface="Times New Roman" panose="02020603050405020304" pitchFamily="18" charset="0"/>
                <a:hlinkClick r:id="rId5"/>
              </a:rPr>
              <a:t>https://www.facebook.com/thedadlab/videos/2439754739485134</a:t>
            </a:r>
            <a:r>
              <a:rPr lang="lt-LT" sz="2000" dirty="0" smtClean="0">
                <a:solidFill>
                  <a:schemeClr val="tx1"/>
                </a:solidFill>
                <a:latin typeface="Times New Roman" panose="02020603050405020304" pitchFamily="18" charset="0"/>
                <a:cs typeface="Times New Roman" panose="02020603050405020304" pitchFamily="18" charset="0"/>
                <a:hlinkClick r:id="rId5"/>
              </a:rPr>
              <a:t>/</a:t>
            </a:r>
            <a:endParaRPr lang="lt-LT" sz="20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lt-LT"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lt-LT" sz="20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lt-LT" sz="2000"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a:p>
            <a:pPr marL="0" indent="0">
              <a:lnSpc>
                <a:spcPct val="150000"/>
              </a:lnSpc>
              <a:buNone/>
            </a:pPr>
            <a:endParaRPr lang="lt-LT" sz="2400" b="1" i="1" dirty="0" smtClean="0">
              <a:solidFill>
                <a:schemeClr val="tx1"/>
              </a:solidFill>
              <a:latin typeface="Times New Roman" panose="02020603050405020304" pitchFamily="18" charset="0"/>
              <a:cs typeface="Times New Roman" panose="02020603050405020304" pitchFamily="18" charset="0"/>
            </a:endParaRPr>
          </a:p>
          <a:p>
            <a:pPr marL="0" indent="0">
              <a:lnSpc>
                <a:spcPct val="150000"/>
              </a:lnSpc>
              <a:buNone/>
            </a:pPr>
            <a:endParaRPr lang="en-US" sz="24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1073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731168"/>
          </a:xfrm>
        </p:spPr>
        <p:txBody>
          <a:bodyPr>
            <a:normAutofit/>
          </a:bodyPr>
          <a:lstStyle/>
          <a:p>
            <a:pPr algn="ctr"/>
            <a:r>
              <a:rPr lang="lt-LT" sz="2800" b="1" dirty="0" smtClean="0">
                <a:solidFill>
                  <a:srgbClr val="C00000"/>
                </a:solidFill>
                <a:latin typeface="Times New Roman" panose="02020603050405020304" pitchFamily="18" charset="0"/>
                <a:cs typeface="Times New Roman" panose="02020603050405020304" pitchFamily="18" charset="0"/>
              </a:rPr>
              <a:t>Užduotėlė </a:t>
            </a:r>
            <a:r>
              <a:rPr lang="lt-LT" sz="2800" b="1" dirty="0">
                <a:solidFill>
                  <a:srgbClr val="C00000"/>
                </a:solidFill>
                <a:latin typeface="Times New Roman" panose="02020603050405020304" pitchFamily="18" charset="0"/>
                <a:cs typeface="Times New Roman" panose="02020603050405020304" pitchFamily="18" charset="0"/>
              </a:rPr>
              <a:t>p</a:t>
            </a:r>
            <a:r>
              <a:rPr lang="en-US" sz="2800" b="1" dirty="0" err="1" smtClean="0">
                <a:solidFill>
                  <a:srgbClr val="C00000"/>
                </a:solidFill>
                <a:latin typeface="Times New Roman" panose="02020603050405020304" pitchFamily="18" charset="0"/>
                <a:cs typeface="Times New Roman" panose="02020603050405020304" pitchFamily="18" charset="0"/>
              </a:rPr>
              <a:t>astabumui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lavinti</a:t>
            </a:r>
            <a:r>
              <a:rPr lang="lt-LT" sz="2800" b="1" dirty="0" smtClean="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930400"/>
            <a:ext cx="4829358" cy="5033654"/>
          </a:xfrm>
        </p:spPr>
      </p:pic>
    </p:spTree>
    <p:extLst>
      <p:ext uri="{BB962C8B-B14F-4D97-AF65-F5344CB8AC3E}">
        <p14:creationId xmlns:p14="http://schemas.microsoft.com/office/powerpoint/2010/main" val="929067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3200" b="1" dirty="0">
                <a:solidFill>
                  <a:srgbClr val="C00000"/>
                </a:solidFill>
                <a:latin typeface="Times New Roman" panose="02020603050405020304" pitchFamily="18" charset="0"/>
                <a:cs typeface="Times New Roman" panose="02020603050405020304" pitchFamily="18" charset="0"/>
              </a:rPr>
              <a:t>Nuvesk gėlytę </a:t>
            </a:r>
            <a:r>
              <a:rPr lang="lt-LT" sz="3200" b="1" dirty="0" smtClean="0">
                <a:solidFill>
                  <a:srgbClr val="C00000"/>
                </a:solidFill>
                <a:latin typeface="Times New Roman" panose="02020603050405020304" pitchFamily="18" charset="0"/>
                <a:cs typeface="Times New Roman" panose="02020603050405020304" pitchFamily="18" charset="0"/>
              </a:rPr>
              <a:t>prie </a:t>
            </a:r>
            <a:r>
              <a:rPr lang="lt-LT" sz="3200" b="1" dirty="0">
                <a:solidFill>
                  <a:srgbClr val="C00000"/>
                </a:solidFill>
                <a:latin typeface="Times New Roman" panose="02020603050405020304" pitchFamily="18" charset="0"/>
                <a:cs typeface="Times New Roman" panose="02020603050405020304" pitchFamily="18" charset="0"/>
              </a:rPr>
              <a:t>jos </a:t>
            </a:r>
            <a:r>
              <a:rPr lang="lt-LT" sz="3200" b="1" dirty="0" smtClean="0">
                <a:solidFill>
                  <a:srgbClr val="C00000"/>
                </a:solidFill>
                <a:latin typeface="Times New Roman" panose="02020603050405020304" pitchFamily="18" charset="0"/>
                <a:cs typeface="Times New Roman" panose="02020603050405020304" pitchFamily="18" charset="0"/>
              </a:rPr>
              <a:t>šešėlio.</a:t>
            </a:r>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40019" y="1412776"/>
            <a:ext cx="4820611" cy="5445224"/>
          </a:xfrm>
        </p:spPr>
      </p:pic>
      <p:sp>
        <p:nvSpPr>
          <p:cNvPr id="5" name="AutoShape 2" descr="https://lh4.padlet.pics/_euX7c6_LHLGg-jYOyOVcFN8VX00F0SPsB17l8WA_iIztSQnEWjLYafDOa_Z9KIxh2qCUeVBlEokFLtpc4Gk7H-WX5NmSPDu=w1366-h655-nu-rw-e365"/>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63500" y="1412777"/>
            <a:ext cx="4192596" cy="5445224"/>
          </a:xfrm>
          <a:prstGeom prst="rect">
            <a:avLst/>
          </a:prstGeom>
        </p:spPr>
      </p:pic>
    </p:spTree>
    <p:extLst>
      <p:ext uri="{BB962C8B-B14F-4D97-AF65-F5344CB8AC3E}">
        <p14:creationId xmlns:p14="http://schemas.microsoft.com/office/powerpoint/2010/main" val="902476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400" b="1" u="sng" dirty="0">
                <a:solidFill>
                  <a:schemeClr val="tx1"/>
                </a:solidFill>
                <a:latin typeface="Times New Roman" panose="02020603050405020304" pitchFamily="18" charset="0"/>
                <a:cs typeface="Times New Roman" panose="02020603050405020304" pitchFamily="18" charset="0"/>
              </a:rPr>
              <a:t>Kūrybinė-meninė veikla:</a:t>
            </a:r>
            <a:br>
              <a:rPr lang="lt-LT" sz="2400" b="1" u="sng" dirty="0">
                <a:solidFill>
                  <a:schemeClr val="tx1"/>
                </a:solidFill>
                <a:latin typeface="Times New Roman" panose="02020603050405020304" pitchFamily="18" charset="0"/>
                <a:cs typeface="Times New Roman" panose="02020603050405020304" pitchFamily="18" charset="0"/>
              </a:rPr>
            </a:br>
            <a:r>
              <a:rPr lang="lt-LT" sz="2400" b="1" dirty="0">
                <a:solidFill>
                  <a:schemeClr val="tx1"/>
                </a:solidFill>
                <a:latin typeface="Times New Roman" panose="02020603050405020304" pitchFamily="18" charset="0"/>
                <a:cs typeface="Times New Roman" panose="02020603050405020304" pitchFamily="18" charset="0"/>
              </a:rPr>
              <a:t>Vaikai piešia savo mamytei plaukučius...</a:t>
            </a:r>
            <a:br>
              <a:rPr lang="lt-LT" sz="2400" b="1" dirty="0">
                <a:solidFill>
                  <a:schemeClr val="tx1"/>
                </a:solidFill>
                <a:latin typeface="Times New Roman" panose="02020603050405020304" pitchFamily="18" charset="0"/>
                <a:cs typeface="Times New Roman" panose="02020603050405020304" pitchFamily="18" charset="0"/>
              </a:rPr>
            </a:br>
            <a:r>
              <a:rPr lang="lt-LT" sz="2400" dirty="0">
                <a:solidFill>
                  <a:schemeClr val="tx1"/>
                </a:solidFill>
                <a:latin typeface="Times New Roman" panose="02020603050405020304" pitchFamily="18" charset="0"/>
                <a:cs typeface="Times New Roman" panose="02020603050405020304" pitchFamily="18" charset="0"/>
              </a:rPr>
              <a:t>Reikės: mamytės veiduko popieriaus lape, akvarelinių dažų ir šiaudelio.</a:t>
            </a:r>
            <a:br>
              <a:rPr lang="lt-LT" sz="2400" dirty="0">
                <a:solidFill>
                  <a:schemeClr val="tx1"/>
                </a:solidFill>
                <a:latin typeface="Times New Roman" panose="02020603050405020304" pitchFamily="18" charset="0"/>
                <a:cs typeface="Times New Roman" panose="02020603050405020304" pitchFamily="18" charset="0"/>
              </a:rPr>
            </a:br>
            <a:r>
              <a:rPr lang="lt-LT" sz="2400" dirty="0">
                <a:solidFill>
                  <a:schemeClr val="tx1"/>
                </a:solidFill>
                <a:latin typeface="Times New Roman" panose="02020603050405020304" pitchFamily="18" charset="0"/>
                <a:cs typeface="Times New Roman" panose="02020603050405020304" pitchFamily="18" charset="0"/>
              </a:rPr>
              <a:t/>
            </a:r>
            <a:br>
              <a:rPr lang="lt-LT" sz="2400" dirty="0">
                <a:solidFill>
                  <a:schemeClr val="tx1"/>
                </a:solidFill>
                <a:latin typeface="Times New Roman" panose="02020603050405020304" pitchFamily="18" charset="0"/>
                <a:cs typeface="Times New Roman" panose="02020603050405020304" pitchFamily="18" charset="0"/>
              </a:rPr>
            </a:b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2"/>
          <a:stretch>
            <a:fillRect/>
          </a:stretch>
        </p:blipFill>
        <p:spPr>
          <a:xfrm>
            <a:off x="467544" y="2276872"/>
            <a:ext cx="5995093" cy="4452631"/>
          </a:xfrm>
          <a:prstGeom prst="rect">
            <a:avLst/>
          </a:prstGeom>
        </p:spPr>
      </p:pic>
    </p:spTree>
    <p:extLst>
      <p:ext uri="{BB962C8B-B14F-4D97-AF65-F5344CB8AC3E}">
        <p14:creationId xmlns:p14="http://schemas.microsoft.com/office/powerpoint/2010/main" val="1416213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46"/>
            <a:ext cx="9144000" cy="2290156"/>
          </a:xfrm>
        </p:spPr>
        <p:txBody>
          <a:bodyPr>
            <a:noAutofit/>
          </a:bodyPr>
          <a:lstStyle/>
          <a:p>
            <a:r>
              <a:rPr lang="lt-LT" sz="2000" b="1" u="sng" dirty="0">
                <a:solidFill>
                  <a:schemeClr val="tx1"/>
                </a:solidFill>
                <a:latin typeface="Times New Roman" panose="02020603050405020304" pitchFamily="18" charset="0"/>
                <a:cs typeface="Times New Roman" panose="02020603050405020304" pitchFamily="18" charset="0"/>
              </a:rPr>
              <a:t>MAMA VAIKAMS PATI GRAŽIAUSIA - JI KAIP PRINCESĖ ARBA KARALIENĖ:)</a:t>
            </a:r>
            <a:br>
              <a:rPr lang="lt-LT" sz="2000" b="1" u="sng" dirty="0">
                <a:solidFill>
                  <a:schemeClr val="tx1"/>
                </a:solidFill>
                <a:latin typeface="Times New Roman" panose="02020603050405020304" pitchFamily="18" charset="0"/>
                <a:cs typeface="Times New Roman" panose="02020603050405020304" pitchFamily="18" charset="0"/>
              </a:rPr>
            </a:br>
            <a:r>
              <a:rPr lang="lt-LT" sz="2000" b="1" u="sng" dirty="0">
                <a:solidFill>
                  <a:schemeClr val="tx1"/>
                </a:solidFill>
                <a:latin typeface="Times New Roman" panose="02020603050405020304" pitchFamily="18" charset="0"/>
                <a:cs typeface="Times New Roman" panose="02020603050405020304" pitchFamily="18" charset="0"/>
              </a:rPr>
              <a:t>Reikės</a:t>
            </a:r>
            <a:r>
              <a:rPr lang="lt-LT" sz="2000" b="1" dirty="0">
                <a:solidFill>
                  <a:schemeClr val="tx1"/>
                </a:solidFill>
                <a:latin typeface="Times New Roman" panose="02020603050405020304" pitchFamily="18" charset="0"/>
                <a:cs typeface="Times New Roman" panose="02020603050405020304" pitchFamily="18" charset="0"/>
              </a:rPr>
              <a:t>: </a:t>
            </a:r>
            <a:r>
              <a:rPr lang="lt-LT" sz="2000" b="1" i="1" dirty="0">
                <a:solidFill>
                  <a:schemeClr val="tx1"/>
                </a:solidFill>
                <a:latin typeface="Times New Roman" panose="02020603050405020304" pitchFamily="18" charset="0"/>
                <a:cs typeface="Times New Roman" panose="02020603050405020304" pitchFamily="18" charset="0"/>
              </a:rPr>
              <a:t>spalvoto popieriaus juostelių, klijų, įvairių blizgučių ir MAMYTĖ ŠVYTI :)</a:t>
            </a:r>
            <a:br>
              <a:rPr lang="lt-LT" sz="2000" b="1" i="1"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Atliekant kūrybinius darbelis kalbinti vaiką, vardinti juostelių spalvas, plėsti žodyną(ilgi, trumpi, garbanoti, tiesūs, banguoti, šveisūs, tamsūs). Skaičiuoti kiek mamytė turi ausyčių, akyčių, burnyčių, nosyčių, dantukų, skruostukų ir pan. Leisti vaikams džiaugtis mamos artumu, suteikti džiugių emocijų:)</a:t>
            </a:r>
            <a:br>
              <a:rPr lang="lt-LT" sz="2000" b="1" i="1" dirty="0">
                <a:solidFill>
                  <a:schemeClr val="tx1"/>
                </a:solidFill>
                <a:latin typeface="Times New Roman" panose="02020603050405020304" pitchFamily="18" charset="0"/>
                <a:cs typeface="Times New Roman" panose="02020603050405020304" pitchFamily="18" charset="0"/>
              </a:rPr>
            </a:br>
            <a:endParaRPr lang="en-US" sz="2000" b="1" i="1"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760086" y="2308002"/>
            <a:ext cx="3960440" cy="4506255"/>
          </a:xfrm>
          <a:prstGeom prst="rect">
            <a:avLst/>
          </a:prstGeom>
        </p:spPr>
      </p:pic>
      <p:pic>
        <p:nvPicPr>
          <p:cNvPr id="5" name="Picture 4"/>
          <p:cNvPicPr>
            <a:picLocks noChangeAspect="1"/>
          </p:cNvPicPr>
          <p:nvPr/>
        </p:nvPicPr>
        <p:blipFill>
          <a:blip r:embed="rId3"/>
          <a:stretch>
            <a:fillRect/>
          </a:stretch>
        </p:blipFill>
        <p:spPr>
          <a:xfrm>
            <a:off x="301234" y="2308002"/>
            <a:ext cx="4186113" cy="4549998"/>
          </a:xfrm>
          <a:prstGeom prst="rect">
            <a:avLst/>
          </a:prstGeom>
        </p:spPr>
      </p:pic>
    </p:spTree>
    <p:extLst>
      <p:ext uri="{BB962C8B-B14F-4D97-AF65-F5344CB8AC3E}">
        <p14:creationId xmlns:p14="http://schemas.microsoft.com/office/powerpoint/2010/main" val="3617407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2154</TotalTime>
  <Words>745</Words>
  <Application>Microsoft Office PowerPoint</Application>
  <PresentationFormat>On-screen Show (4:3)</PresentationFormat>
  <Paragraphs>127</Paragraphs>
  <Slides>37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Times New Roman</vt:lpstr>
      <vt:lpstr>Trebuchet MS</vt:lpstr>
      <vt:lpstr>Wingdings</vt:lpstr>
      <vt:lpstr>Wingdings 3</vt:lpstr>
      <vt:lpstr>Facet</vt:lpstr>
      <vt:lpstr>„BITUČIŲ“ GR. SAVAITĖS UGDOMOJI VEIKLA (04-27d. – 04-30d.)</vt:lpstr>
      <vt:lpstr>PowerPoint Presentation</vt:lpstr>
      <vt:lpstr>Tikslas - išreikšti pagarbą, meilę ir padėką savo mamoms ir močiutėms.</vt:lpstr>
      <vt:lpstr>Ugdomosios pasiekimų sritys:</vt:lpstr>
      <vt:lpstr>Pirmadienis</vt:lpstr>
      <vt:lpstr>Užduotėlė pastabumui lavinti.</vt:lpstr>
      <vt:lpstr>Nuvesk gėlytę prie jos šešėlio.</vt:lpstr>
      <vt:lpstr>Kūrybinė-meninė veikla: Vaikai piešia savo mamytei plaukučius... Reikės: mamytės veiduko popieriaus lape, akvarelinių dažų ir šiaudelio.  </vt:lpstr>
      <vt:lpstr>MAMA VAIKAMS PATI GRAŽIAUSIA - JI KAIP PRINCESĖ ARBA KARALIENĖ:) Reikės: spalvoto popieriaus juostelių, klijų, įvairių blizgučių ir MAMYTĖ ŠVYTI :) Atliekant kūrybinius darbelis kalbinti vaiką, vardinti juostelių spalvas, plėsti žodyną(ilgi, trumpi, garbanoti, tiesūs, banguoti, šveisūs, tamsūs). Skaičiuoti kiek mamytė turi ausyčių, akyčių, burnyčių, nosyčių, dantukų, skruostukų ir pan. Leisti vaikams džiaugtis mamos artumu, suteikti džiugių emocijų:) </vt:lpstr>
      <vt:lpstr>Daugiau idėjų kūrybai. (pasirinkite labiau patinkančią idėją) vaikų veiklos akimirkas ir vaikų išsakytas mintis fiksuokite ir siųskite į uždarą facebook grupę arba į auklėtojų elektroninius paštus (vidmante.ba@gmail.com ir jgintvainiene@gmail.com)    </vt:lpstr>
      <vt:lpstr>PowerPoint Presentation</vt:lpstr>
      <vt:lpstr>Antradienis ŠI DIENELĖ SKIRTA MOČIUTĖMS, BABYTĖMS, SENELĖMS IR BABOMS :) </vt:lpstr>
      <vt:lpstr>UŽDUOTĖLĖ RANKELĖS LAVINIMUI. „Padėk mamytei palaistyti gėlytes“</vt:lpstr>
      <vt:lpstr>Kūrybinė veikla:„Atvirukas močiutei ir seneliui“.</vt:lpstr>
      <vt:lpstr>Laikas pas močiutę... Močiutės sode auga įvairių vaismedžių... nuostabu žiūrėti į vyšnių ir obelų žiedelius... Prisiminkime juos ir kartu štampuokime juos. </vt:lpstr>
      <vt:lpstr>Reikės popieriaus lape nupiešti medelį ar jo šakelę, sumaišyti baltos ir raudonos spalvos guašą ir plastikiniu buteliu ar ausų krapštukais, ar korkiniu kamščiu, kamšteliais ir t.t. štampuoti žiedelius ant šakelės.</vt:lpstr>
      <vt:lpstr>Idėjos kūrybai - „štampavimo technika“.</vt:lpstr>
      <vt:lpstr>PowerPoint Presentation</vt:lpstr>
      <vt:lpstr>VAKARO PASAKĖLĖ. Paklausinėkime vaikučių: Ar ir jų močiutės moka megzti?  pagal nuorodą:    https://youtu.be/m2l1GJEWmZ8 </vt:lpstr>
      <vt:lpstr>Trečiadienis</vt:lpstr>
      <vt:lpstr>Kūrybinė užduotėlė – smulkiosios motorikos lavinimui. Reikės: lapo, tamsaus pieštuko(ar flamasterio, kreidelės, sp.guašo). Galima piešti ir lauko aplinkoje ant asfalto ar trinkelių su kreidelėmis.</vt:lpstr>
      <vt:lpstr>UŽDUOTĖLĖ – „Palaistyk gėlytes“</vt:lpstr>
      <vt:lpstr>Kadangi artėja ir pavasarinių švenčių bumas, verta pagalvoti apie smagias dovanėles. Muiliukai tikrai bus puikus pasirinkimas, nes gamindami juos, galite sudėti gražiausius linkėjimus, meilę ir šilumą... O jau ką kalbėti apie smagų procesą ir būvimą kartu su vaikais:) PRADĖKIME:) </vt:lpstr>
      <vt:lpstr>PowerPoint Presentation</vt:lpstr>
      <vt:lpstr>PowerPoint Presentation</vt:lpstr>
      <vt:lpstr>PowerPoint Presentation</vt:lpstr>
      <vt:lpstr>PowerPoint Presentation</vt:lpstr>
      <vt:lpstr>VAKARO PASAKAITĖ V. V. Lansbergio „Pelytė Zita ir jos mamytė“. UŽDUOTĖLĖ: išklausę pasakėlę, pagalvokite ir pasakykite: „kuo vardu buvo pelytė?, kur ji gyveno? ko ji bijojo?   </vt:lpstr>
      <vt:lpstr>Ketvirtadienis IŠŠŪKIS TĖČIAMS (mamai laisvadienis :))) </vt:lpstr>
      <vt:lpstr>PowerPoint Presentation</vt:lpstr>
      <vt:lpstr>Padainuokite ir pašokite kartu</vt:lpstr>
      <vt:lpstr>Kūrybinė veikla – „Vazelė gėlytėms“ Reikės: guašą sumaišyti su lipalu, kad geriau laikytųsi dažai ant stiklainiuko... Pasivaikščiojimo lauke metu pasiskinkite po keletą pievų žiedelių ar iš  gėlių darželio, sukompanuokite puokštelę ir pamerkite į savo pagamintą vazelę.  </vt:lpstr>
      <vt:lpstr>ŠIRDELIŲ BLYNAI MAMYTEI Labai būtų puiku, jei blynus gamintų ir keptų vaikučiai su tėčiais.</vt:lpstr>
      <vt:lpstr>Užduotėlė- skaičiavimo gebėjimams lavinti. Štampuojame gėlytėms žiedlapius. Koks skaičius gėlės viduriuke - tiek žiedlapių... (galima nupiešti ant lapo ir štampuoti piršteliais, panaudojant kamštelius, ar kempinėles ir t.t.</vt:lpstr>
      <vt:lpstr>PADĖKA MAMYTEI  Reikės: spalvotų kartoninių lapų, žirklių, tušinuko, drabužių segtukų. Apvedžiojus ir iškirpus vaikučių delniukus, juose užrašomi gražiausi žodžiai mamytei, gali būti padėkos, linkėjimai ir pan. Papuošti visus namus, kad mamytei paliktų įspūdį:) </vt:lpstr>
      <vt:lpstr>Išmokime su vaikučiu parašyti žodį MAMA. Galima rašyti ant įvairių paviršių: lapo, akmenėlių, lauke ant plytelių, sudėlioti iš šakelių ir pan.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L/D “ROKUTIS”</dc:title>
  <dc:creator>vidmante</dc:creator>
  <cp:lastModifiedBy>Windows-användare</cp:lastModifiedBy>
  <cp:revision>194</cp:revision>
  <dcterms:created xsi:type="dcterms:W3CDTF">2015-05-31T07:13:54Z</dcterms:created>
  <dcterms:modified xsi:type="dcterms:W3CDTF">2020-04-26T21:52:25Z</dcterms:modified>
</cp:coreProperties>
</file>